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Gill Sans" panose="020B0604020202020204" charset="0"/>
      <p:regular r:id="rId27"/>
      <p:bold r:id="rId28"/>
    </p:embeddedFont>
    <p:embeddedFont>
      <p:font typeface="Roboto" panose="02000000000000000000" pitchFamily="2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2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16cfaf79f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16cfaf79f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07bcaab328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207bcaab328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07bcaab32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07bcaab32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f4530885c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1f4530885c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f2603ddd8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1f2603ddd8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177908181c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2177908181c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f5c420b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1f5c420b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17cd050104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217cd050104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f5c420b4aa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1f5c420b4aa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086fa0b7c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2086fa0b7c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07bcaab328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07bcaab328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177908181c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2177908181c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07bcaab328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07bcaab328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16cfaf79ff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216cfaf79ff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07bcaab328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07bcaab328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07bcaab328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07bcaab328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f474289998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1f474289998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16cfaf79f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216cfaf79f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07bcaab32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207bcaab328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/>
          <p:nvPr/>
        </p:nvSpPr>
        <p:spPr>
          <a:xfrm>
            <a:off x="446534" y="3085765"/>
            <a:ext cx="11262900" cy="330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581191" y="1020431"/>
            <a:ext cx="10993500" cy="14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ill Sans"/>
              <a:buNone/>
              <a:defRPr sz="3600">
                <a:solidFill>
                  <a:schemeClr val="accen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581194" y="2495445"/>
            <a:ext cx="10993500" cy="5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320"/>
              </a:spcBef>
              <a:spcAft>
                <a:spcPts val="0"/>
              </a:spcAft>
              <a:buSzPts val="1472"/>
              <a:buNone/>
              <a:defRPr sz="1600" cap="none">
                <a:solidFill>
                  <a:schemeClr val="accent2"/>
                </a:solidFill>
              </a:defRPr>
            </a:lvl1pPr>
            <a:lvl2pPr lvl="1" algn="ctr">
              <a:spcBef>
                <a:spcPts val="600"/>
              </a:spcBef>
              <a:spcAft>
                <a:spcPts val="0"/>
              </a:spcAft>
              <a:buSzPts val="1472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00"/>
              </a:spcBef>
              <a:spcAft>
                <a:spcPts val="0"/>
              </a:spcAft>
              <a:buSzPts val="1288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SzPts val="1104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SzPts val="1104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SzPts val="1104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SzPts val="1104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SzPts val="1104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600"/>
              </a:spcAft>
              <a:buSzPts val="1104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7605951" y="5956137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3C1EA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581192" y="5951811"/>
            <a:ext cx="691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3C1EA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10558300" y="5956137"/>
            <a:ext cx="1016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53C1EA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53C1EA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53C1EA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53C1EA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53C1EA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53C1EA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53C1EA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53C1EA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53C1EA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1"/>
          <p:cNvSpPr/>
          <p:nvPr/>
        </p:nvSpPr>
        <p:spPr>
          <a:xfrm>
            <a:off x="440286" y="614407"/>
            <a:ext cx="11309400" cy="118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1"/>
          <p:cNvSpPr txBox="1">
            <a:spLocks noGrp="1"/>
          </p:cNvSpPr>
          <p:nvPr>
            <p:ph type="title"/>
          </p:nvPr>
        </p:nvSpPr>
        <p:spPr>
          <a:xfrm>
            <a:off x="581192" y="702156"/>
            <a:ext cx="11029500" cy="10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1"/>
          <p:cNvSpPr txBox="1">
            <a:spLocks noGrp="1"/>
          </p:cNvSpPr>
          <p:nvPr>
            <p:ph type="body" idx="1"/>
          </p:nvPr>
        </p:nvSpPr>
        <p:spPr>
          <a:xfrm rot="5400000">
            <a:off x="4334608" y="-1417297"/>
            <a:ext cx="3522900" cy="110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3756" algn="l">
              <a:spcBef>
                <a:spcPts val="360"/>
              </a:spcBef>
              <a:spcAft>
                <a:spcPts val="0"/>
              </a:spcAft>
              <a:buSzPts val="1656"/>
              <a:buChar char="◼"/>
              <a:defRPr/>
            </a:lvl1pPr>
            <a:lvl2pPr marL="914400" lvl="1" indent="-322072" algn="l">
              <a:spcBef>
                <a:spcPts val="600"/>
              </a:spcBef>
              <a:spcAft>
                <a:spcPts val="0"/>
              </a:spcAft>
              <a:buSzPts val="1472"/>
              <a:buChar char="◼"/>
              <a:defRPr/>
            </a:lvl2pPr>
            <a:lvl3pPr marL="1371600" lvl="2" indent="-310388" algn="l">
              <a:spcBef>
                <a:spcPts val="600"/>
              </a:spcBef>
              <a:spcAft>
                <a:spcPts val="0"/>
              </a:spcAft>
              <a:buSzPts val="1288"/>
              <a:buChar char="◼"/>
              <a:defRPr/>
            </a:lvl3pPr>
            <a:lvl4pPr marL="1828800" lvl="3" indent="-298703" algn="l">
              <a:spcBef>
                <a:spcPts val="600"/>
              </a:spcBef>
              <a:spcAft>
                <a:spcPts val="0"/>
              </a:spcAft>
              <a:buSzPts val="1104"/>
              <a:buChar char="◼"/>
              <a:defRPr/>
            </a:lvl4pPr>
            <a:lvl5pPr marL="2286000" lvl="4" indent="-298704" algn="l">
              <a:spcBef>
                <a:spcPts val="600"/>
              </a:spcBef>
              <a:spcAft>
                <a:spcPts val="0"/>
              </a:spcAft>
              <a:buSzPts val="1104"/>
              <a:buChar char="◼"/>
              <a:defRPr/>
            </a:lvl5pPr>
            <a:lvl6pPr marL="2743200" lvl="5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marL="3200400" lvl="6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marL="3657600" lvl="7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marL="4114800" lvl="8" indent="-333756" algn="l"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>
            <a:endParaRPr/>
          </a:p>
        </p:txBody>
      </p:sp>
      <p:sp>
        <p:nvSpPr>
          <p:cNvPr id="82" name="Google Shape;82;p11"/>
          <p:cNvSpPr txBox="1">
            <a:spLocks noGrp="1"/>
          </p:cNvSpPr>
          <p:nvPr>
            <p:ph type="dt" idx="10"/>
          </p:nvPr>
        </p:nvSpPr>
        <p:spPr>
          <a:xfrm>
            <a:off x="7605951" y="5956137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1"/>
          <p:cNvSpPr txBox="1">
            <a:spLocks noGrp="1"/>
          </p:cNvSpPr>
          <p:nvPr>
            <p:ph type="ftr" idx="11"/>
          </p:nvPr>
        </p:nvSpPr>
        <p:spPr>
          <a:xfrm>
            <a:off x="581192" y="5951811"/>
            <a:ext cx="691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1"/>
          <p:cNvSpPr txBox="1">
            <a:spLocks noGrp="1"/>
          </p:cNvSpPr>
          <p:nvPr>
            <p:ph type="sldNum" idx="12"/>
          </p:nvPr>
        </p:nvSpPr>
        <p:spPr>
          <a:xfrm>
            <a:off x="10558300" y="5956137"/>
            <a:ext cx="1052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2"/>
          <p:cNvSpPr/>
          <p:nvPr/>
        </p:nvSpPr>
        <p:spPr>
          <a:xfrm>
            <a:off x="8839201" y="599725"/>
            <a:ext cx="2906700" cy="581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2"/>
          <p:cNvSpPr txBox="1">
            <a:spLocks noGrp="1"/>
          </p:cNvSpPr>
          <p:nvPr>
            <p:ph type="title"/>
          </p:nvPr>
        </p:nvSpPr>
        <p:spPr>
          <a:xfrm rot="5400000">
            <a:off x="7249665" y="2265126"/>
            <a:ext cx="5183100" cy="20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2"/>
          <p:cNvSpPr txBox="1">
            <a:spLocks noGrp="1"/>
          </p:cNvSpPr>
          <p:nvPr>
            <p:ph type="body" idx="1"/>
          </p:nvPr>
        </p:nvSpPr>
        <p:spPr>
          <a:xfrm rot="5400000">
            <a:off x="2131502" y="-680874"/>
            <a:ext cx="5183100" cy="78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3756" algn="l">
              <a:spcBef>
                <a:spcPts val="360"/>
              </a:spcBef>
              <a:spcAft>
                <a:spcPts val="0"/>
              </a:spcAft>
              <a:buSzPts val="1656"/>
              <a:buChar char="◼"/>
              <a:defRPr/>
            </a:lvl1pPr>
            <a:lvl2pPr marL="914400" lvl="1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2pPr>
            <a:lvl3pPr marL="1371600" lvl="2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3pPr>
            <a:lvl4pPr marL="1828800" lvl="3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4pPr>
            <a:lvl5pPr marL="2286000" lvl="4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5pPr>
            <a:lvl6pPr marL="2743200" lvl="5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marL="3200400" lvl="6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marL="3657600" lvl="7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marL="4114800" lvl="8" indent="-333756" algn="l"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>
            <a:endParaRPr/>
          </a:p>
        </p:txBody>
      </p:sp>
      <p:sp>
        <p:nvSpPr>
          <p:cNvPr id="89" name="Google Shape;89;p12"/>
          <p:cNvSpPr txBox="1">
            <a:spLocks noGrp="1"/>
          </p:cNvSpPr>
          <p:nvPr>
            <p:ph type="dt" idx="10"/>
          </p:nvPr>
        </p:nvSpPr>
        <p:spPr>
          <a:xfrm>
            <a:off x="8993673" y="5956137"/>
            <a:ext cx="1328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3C1EA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2"/>
          <p:cNvSpPr txBox="1">
            <a:spLocks noGrp="1"/>
          </p:cNvSpPr>
          <p:nvPr>
            <p:ph type="ftr" idx="11"/>
          </p:nvPr>
        </p:nvSpPr>
        <p:spPr>
          <a:xfrm>
            <a:off x="774923" y="5951811"/>
            <a:ext cx="7896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2"/>
          <p:cNvSpPr txBox="1">
            <a:spLocks noGrp="1"/>
          </p:cNvSpPr>
          <p:nvPr>
            <p:ph type="sldNum" idx="12"/>
          </p:nvPr>
        </p:nvSpPr>
        <p:spPr>
          <a:xfrm>
            <a:off x="10446615" y="5956137"/>
            <a:ext cx="1164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53C1EA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53C1EA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53C1EA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53C1EA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53C1EA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53C1EA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53C1EA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53C1EA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53C1EA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440286" y="614407"/>
            <a:ext cx="11309400" cy="118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581192" y="702156"/>
            <a:ext cx="11029500" cy="10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body" idx="1"/>
          </p:nvPr>
        </p:nvSpPr>
        <p:spPr>
          <a:xfrm>
            <a:off x="581192" y="2180496"/>
            <a:ext cx="11029500" cy="36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33756" algn="l">
              <a:spcBef>
                <a:spcPts val="360"/>
              </a:spcBef>
              <a:spcAft>
                <a:spcPts val="0"/>
              </a:spcAft>
              <a:buSzPts val="1656"/>
              <a:buChar char="◼"/>
              <a:defRPr/>
            </a:lvl1pPr>
            <a:lvl2pPr marL="914400" lvl="1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2pPr>
            <a:lvl3pPr marL="1371600" lvl="2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3pPr>
            <a:lvl4pPr marL="1828800" lvl="3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4pPr>
            <a:lvl5pPr marL="2286000" lvl="4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5pPr>
            <a:lvl6pPr marL="2743200" lvl="5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marL="3200400" lvl="6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marL="3657600" lvl="7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marL="4114800" lvl="8" indent="-333756" algn="l"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dt" idx="10"/>
          </p:nvPr>
        </p:nvSpPr>
        <p:spPr>
          <a:xfrm>
            <a:off x="7605951" y="5956137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ftr" idx="11"/>
          </p:nvPr>
        </p:nvSpPr>
        <p:spPr>
          <a:xfrm>
            <a:off x="581192" y="5951811"/>
            <a:ext cx="691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ldNum" idx="12"/>
          </p:nvPr>
        </p:nvSpPr>
        <p:spPr>
          <a:xfrm>
            <a:off x="10558300" y="5956137"/>
            <a:ext cx="1052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/>
          <p:nvPr/>
        </p:nvSpPr>
        <p:spPr>
          <a:xfrm>
            <a:off x="447817" y="5141974"/>
            <a:ext cx="11290800" cy="125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581193" y="3043910"/>
            <a:ext cx="11029500" cy="14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ill Sans"/>
              <a:buNone/>
              <a:defRPr sz="3600" b="0" cap="none">
                <a:solidFill>
                  <a:schemeClr val="accen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581192" y="4541417"/>
            <a:ext cx="11029500" cy="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656"/>
              <a:buNone/>
              <a:defRPr sz="1800" cap="none">
                <a:solidFill>
                  <a:schemeClr val="accent2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656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472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288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288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288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288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288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288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dt" idx="10"/>
          </p:nvPr>
        </p:nvSpPr>
        <p:spPr>
          <a:xfrm>
            <a:off x="7605951" y="5956137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3C1EA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ftr" idx="11"/>
          </p:nvPr>
        </p:nvSpPr>
        <p:spPr>
          <a:xfrm>
            <a:off x="581192" y="5951811"/>
            <a:ext cx="691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3C1EA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sldNum" idx="12"/>
          </p:nvPr>
        </p:nvSpPr>
        <p:spPr>
          <a:xfrm>
            <a:off x="10558300" y="5956137"/>
            <a:ext cx="1052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53C1EA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53C1EA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53C1EA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53C1EA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53C1EA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53C1EA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53C1EA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53C1EA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53C1EA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/>
          <p:nvPr/>
        </p:nvSpPr>
        <p:spPr>
          <a:xfrm>
            <a:off x="445982" y="606554"/>
            <a:ext cx="11300100" cy="125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title"/>
          </p:nvPr>
        </p:nvSpPr>
        <p:spPr>
          <a:xfrm>
            <a:off x="581193" y="729658"/>
            <a:ext cx="11029500" cy="9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1"/>
          </p:nvPr>
        </p:nvSpPr>
        <p:spPr>
          <a:xfrm>
            <a:off x="581193" y="2228003"/>
            <a:ext cx="5422500" cy="36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33756" algn="l">
              <a:spcBef>
                <a:spcPts val="360"/>
              </a:spcBef>
              <a:spcAft>
                <a:spcPts val="0"/>
              </a:spcAft>
              <a:buSzPts val="1656"/>
              <a:buChar char="◼"/>
              <a:defRPr/>
            </a:lvl1pPr>
            <a:lvl2pPr marL="914400" lvl="1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2pPr>
            <a:lvl3pPr marL="1371600" lvl="2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3pPr>
            <a:lvl4pPr marL="1828800" lvl="3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4pPr>
            <a:lvl5pPr marL="2286000" lvl="4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5pPr>
            <a:lvl6pPr marL="2743200" lvl="5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marL="3200400" lvl="6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marL="3657600" lvl="7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marL="4114800" lvl="8" indent="-333756" algn="l"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body" idx="2"/>
          </p:nvPr>
        </p:nvSpPr>
        <p:spPr>
          <a:xfrm>
            <a:off x="6188417" y="2228003"/>
            <a:ext cx="5422500" cy="36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33756" algn="l">
              <a:spcBef>
                <a:spcPts val="360"/>
              </a:spcBef>
              <a:spcAft>
                <a:spcPts val="0"/>
              </a:spcAft>
              <a:buSzPts val="1656"/>
              <a:buChar char="◼"/>
              <a:defRPr/>
            </a:lvl1pPr>
            <a:lvl2pPr marL="914400" lvl="1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2pPr>
            <a:lvl3pPr marL="1371600" lvl="2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3pPr>
            <a:lvl4pPr marL="1828800" lvl="3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4pPr>
            <a:lvl5pPr marL="2286000" lvl="4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5pPr>
            <a:lvl6pPr marL="2743200" lvl="5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marL="3200400" lvl="6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marL="3657600" lvl="7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marL="4114800" lvl="8" indent="-333756" algn="l"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dt" idx="10"/>
          </p:nvPr>
        </p:nvSpPr>
        <p:spPr>
          <a:xfrm>
            <a:off x="7605951" y="5956137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ftr" idx="11"/>
          </p:nvPr>
        </p:nvSpPr>
        <p:spPr>
          <a:xfrm>
            <a:off x="581192" y="5951811"/>
            <a:ext cx="691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ldNum" idx="12"/>
          </p:nvPr>
        </p:nvSpPr>
        <p:spPr>
          <a:xfrm>
            <a:off x="10558300" y="5956137"/>
            <a:ext cx="1052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/>
          <p:nvPr/>
        </p:nvSpPr>
        <p:spPr>
          <a:xfrm>
            <a:off x="445982" y="606554"/>
            <a:ext cx="11300100" cy="125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581193" y="729658"/>
            <a:ext cx="11029500" cy="9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1"/>
          </p:nvPr>
        </p:nvSpPr>
        <p:spPr>
          <a:xfrm>
            <a:off x="887219" y="2250892"/>
            <a:ext cx="5087100" cy="5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40"/>
              </a:spcBef>
              <a:spcAft>
                <a:spcPts val="0"/>
              </a:spcAft>
              <a:buSzPts val="2024"/>
              <a:buNone/>
              <a:defRPr sz="2200" b="0">
                <a:solidFill>
                  <a:schemeClr val="accent2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2000" b="1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656"/>
              <a:buNone/>
              <a:defRPr sz="1800" b="1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472"/>
              <a:buNone/>
              <a:defRPr sz="1600" b="1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472"/>
              <a:buNone/>
              <a:defRPr sz="1600" b="1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472"/>
              <a:buNone/>
              <a:defRPr sz="1600" b="1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472"/>
              <a:buNone/>
              <a:defRPr sz="1600" b="1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472"/>
              <a:buNone/>
              <a:defRPr sz="1600" b="1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472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body" idx="2"/>
          </p:nvPr>
        </p:nvSpPr>
        <p:spPr>
          <a:xfrm>
            <a:off x="581194" y="2926052"/>
            <a:ext cx="5393100" cy="29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3756" algn="l">
              <a:spcBef>
                <a:spcPts val="360"/>
              </a:spcBef>
              <a:spcAft>
                <a:spcPts val="0"/>
              </a:spcAft>
              <a:buSzPts val="1656"/>
              <a:buChar char="◼"/>
              <a:defRPr/>
            </a:lvl1pPr>
            <a:lvl2pPr marL="914400" lvl="1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2pPr>
            <a:lvl3pPr marL="1371600" lvl="2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3pPr>
            <a:lvl4pPr marL="1828800" lvl="3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4pPr>
            <a:lvl5pPr marL="2286000" lvl="4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5pPr>
            <a:lvl6pPr marL="2743200" lvl="5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marL="3200400" lvl="6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marL="3657600" lvl="7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marL="4114800" lvl="8" indent="-333756" algn="l"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body" idx="3"/>
          </p:nvPr>
        </p:nvSpPr>
        <p:spPr>
          <a:xfrm>
            <a:off x="6523735" y="2250892"/>
            <a:ext cx="5087100" cy="5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40"/>
              </a:spcBef>
              <a:spcAft>
                <a:spcPts val="0"/>
              </a:spcAft>
              <a:buSzPts val="2024"/>
              <a:buNone/>
              <a:defRPr sz="2200" b="0">
                <a:solidFill>
                  <a:schemeClr val="accent2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2000" b="1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656"/>
              <a:buNone/>
              <a:defRPr sz="1800" b="1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472"/>
              <a:buNone/>
              <a:defRPr sz="1600" b="1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472"/>
              <a:buNone/>
              <a:defRPr sz="1600" b="1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472"/>
              <a:buNone/>
              <a:defRPr sz="1600" b="1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472"/>
              <a:buNone/>
              <a:defRPr sz="1600" b="1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472"/>
              <a:buNone/>
              <a:defRPr sz="1600" b="1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472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body" idx="4"/>
          </p:nvPr>
        </p:nvSpPr>
        <p:spPr>
          <a:xfrm>
            <a:off x="6217709" y="2926052"/>
            <a:ext cx="5393100" cy="29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3756" algn="l">
              <a:spcBef>
                <a:spcPts val="360"/>
              </a:spcBef>
              <a:spcAft>
                <a:spcPts val="0"/>
              </a:spcAft>
              <a:buSzPts val="1656"/>
              <a:buChar char="◼"/>
              <a:defRPr/>
            </a:lvl1pPr>
            <a:lvl2pPr marL="914400" lvl="1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2pPr>
            <a:lvl3pPr marL="1371600" lvl="2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3pPr>
            <a:lvl4pPr marL="1828800" lvl="3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4pPr>
            <a:lvl5pPr marL="2286000" lvl="4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5pPr>
            <a:lvl6pPr marL="2743200" lvl="5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marL="3200400" lvl="6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marL="3657600" lvl="7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marL="4114800" lvl="8" indent="-333756" algn="l"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dt" idx="10"/>
          </p:nvPr>
        </p:nvSpPr>
        <p:spPr>
          <a:xfrm>
            <a:off x="7605951" y="5956137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ftr" idx="11"/>
          </p:nvPr>
        </p:nvSpPr>
        <p:spPr>
          <a:xfrm>
            <a:off x="581192" y="5951811"/>
            <a:ext cx="691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sldNum" idx="12"/>
          </p:nvPr>
        </p:nvSpPr>
        <p:spPr>
          <a:xfrm>
            <a:off x="10558300" y="5956137"/>
            <a:ext cx="1052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"/>
          <p:cNvSpPr/>
          <p:nvPr/>
        </p:nvSpPr>
        <p:spPr>
          <a:xfrm>
            <a:off x="440683" y="606554"/>
            <a:ext cx="11300100" cy="125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title"/>
          </p:nvPr>
        </p:nvSpPr>
        <p:spPr>
          <a:xfrm>
            <a:off x="575894" y="729658"/>
            <a:ext cx="11029500" cy="9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dt" idx="10"/>
          </p:nvPr>
        </p:nvSpPr>
        <p:spPr>
          <a:xfrm>
            <a:off x="7605951" y="5956137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ftr" idx="11"/>
          </p:nvPr>
        </p:nvSpPr>
        <p:spPr>
          <a:xfrm>
            <a:off x="581192" y="5951811"/>
            <a:ext cx="691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sldNum" idx="12"/>
          </p:nvPr>
        </p:nvSpPr>
        <p:spPr>
          <a:xfrm>
            <a:off x="10558300" y="5956137"/>
            <a:ext cx="1052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"/>
          <p:cNvSpPr txBox="1">
            <a:spLocks noGrp="1"/>
          </p:cNvSpPr>
          <p:nvPr>
            <p:ph type="dt" idx="10"/>
          </p:nvPr>
        </p:nvSpPr>
        <p:spPr>
          <a:xfrm>
            <a:off x="7605951" y="5956137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ftr" idx="11"/>
          </p:nvPr>
        </p:nvSpPr>
        <p:spPr>
          <a:xfrm>
            <a:off x="581192" y="5951811"/>
            <a:ext cx="691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sldNum" idx="12"/>
          </p:nvPr>
        </p:nvSpPr>
        <p:spPr>
          <a:xfrm>
            <a:off x="10558300" y="5956137"/>
            <a:ext cx="1052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9"/>
          <p:cNvSpPr/>
          <p:nvPr/>
        </p:nvSpPr>
        <p:spPr>
          <a:xfrm>
            <a:off x="447817" y="5141973"/>
            <a:ext cx="11298300" cy="127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title"/>
          </p:nvPr>
        </p:nvSpPr>
        <p:spPr>
          <a:xfrm>
            <a:off x="581192" y="5262296"/>
            <a:ext cx="4909500" cy="6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53C1EA"/>
              </a:buClr>
              <a:buSzPts val="2000"/>
              <a:buFont typeface="Gill Sans"/>
              <a:buNone/>
              <a:defRPr sz="2000" b="0">
                <a:solidFill>
                  <a:srgbClr val="53C1EA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body" idx="1"/>
          </p:nvPr>
        </p:nvSpPr>
        <p:spPr>
          <a:xfrm>
            <a:off x="447816" y="601200"/>
            <a:ext cx="11292900" cy="42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5440" algn="l">
              <a:spcBef>
                <a:spcPts val="400"/>
              </a:spcBef>
              <a:spcAft>
                <a:spcPts val="0"/>
              </a:spcAft>
              <a:buSzPts val="1840"/>
              <a:buChar char="◼"/>
              <a:defRPr sz="2000">
                <a:solidFill>
                  <a:schemeClr val="dk2"/>
                </a:solidFill>
              </a:defRPr>
            </a:lvl1pPr>
            <a:lvl2pPr marL="914400" lvl="1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 sz="1800">
                <a:solidFill>
                  <a:schemeClr val="dk2"/>
                </a:solidFill>
              </a:defRPr>
            </a:lvl2pPr>
            <a:lvl3pPr marL="1371600" lvl="2" indent="-322072" algn="l">
              <a:spcBef>
                <a:spcPts val="600"/>
              </a:spcBef>
              <a:spcAft>
                <a:spcPts val="0"/>
              </a:spcAft>
              <a:buSzPts val="1472"/>
              <a:buChar char="◼"/>
              <a:defRPr sz="1600">
                <a:solidFill>
                  <a:schemeClr val="dk2"/>
                </a:solidFill>
              </a:defRPr>
            </a:lvl3pPr>
            <a:lvl4pPr marL="1828800" lvl="3" indent="-310388" algn="l">
              <a:spcBef>
                <a:spcPts val="600"/>
              </a:spcBef>
              <a:spcAft>
                <a:spcPts val="0"/>
              </a:spcAft>
              <a:buSzPts val="1288"/>
              <a:buChar char="◼"/>
              <a:defRPr sz="1400">
                <a:solidFill>
                  <a:schemeClr val="dk2"/>
                </a:solidFill>
              </a:defRPr>
            </a:lvl4pPr>
            <a:lvl5pPr marL="2286000" lvl="4" indent="-310388" algn="l">
              <a:spcBef>
                <a:spcPts val="600"/>
              </a:spcBef>
              <a:spcAft>
                <a:spcPts val="0"/>
              </a:spcAft>
              <a:buSzPts val="1288"/>
              <a:buChar char="◼"/>
              <a:defRPr sz="1400">
                <a:solidFill>
                  <a:schemeClr val="dk2"/>
                </a:solidFill>
              </a:defRPr>
            </a:lvl5pPr>
            <a:lvl6pPr marL="2743200" lvl="5" indent="-310388" algn="l">
              <a:spcBef>
                <a:spcPts val="600"/>
              </a:spcBef>
              <a:spcAft>
                <a:spcPts val="0"/>
              </a:spcAft>
              <a:buSzPts val="1288"/>
              <a:buChar char="◼"/>
              <a:defRPr sz="1400">
                <a:solidFill>
                  <a:schemeClr val="dk2"/>
                </a:solidFill>
              </a:defRPr>
            </a:lvl6pPr>
            <a:lvl7pPr marL="3200400" lvl="6" indent="-310388" algn="l">
              <a:spcBef>
                <a:spcPts val="600"/>
              </a:spcBef>
              <a:spcAft>
                <a:spcPts val="0"/>
              </a:spcAft>
              <a:buSzPts val="1288"/>
              <a:buChar char="◼"/>
              <a:defRPr sz="1400">
                <a:solidFill>
                  <a:schemeClr val="dk2"/>
                </a:solidFill>
              </a:defRPr>
            </a:lvl7pPr>
            <a:lvl8pPr marL="3657600" lvl="7" indent="-310388" algn="l">
              <a:spcBef>
                <a:spcPts val="600"/>
              </a:spcBef>
              <a:spcAft>
                <a:spcPts val="0"/>
              </a:spcAft>
              <a:buSzPts val="1288"/>
              <a:buChar char="◼"/>
              <a:defRPr sz="1400">
                <a:solidFill>
                  <a:schemeClr val="dk2"/>
                </a:solidFill>
              </a:defRPr>
            </a:lvl8pPr>
            <a:lvl9pPr marL="4114800" lvl="8" indent="-310388" algn="l">
              <a:spcBef>
                <a:spcPts val="600"/>
              </a:spcBef>
              <a:spcAft>
                <a:spcPts val="600"/>
              </a:spcAft>
              <a:buSzPts val="1288"/>
              <a:buChar char="◼"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body" idx="2"/>
          </p:nvPr>
        </p:nvSpPr>
        <p:spPr>
          <a:xfrm>
            <a:off x="5740823" y="5262296"/>
            <a:ext cx="5870100" cy="6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>
              <a:spcBef>
                <a:spcPts val="220"/>
              </a:spcBef>
              <a:spcAft>
                <a:spcPts val="0"/>
              </a:spcAft>
              <a:buSzPts val="1012"/>
              <a:buNone/>
              <a:defRPr sz="11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012"/>
              <a:buNone/>
              <a:defRPr sz="1100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920"/>
              <a:buNone/>
              <a:defRPr sz="1000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828"/>
              <a:buNone/>
              <a:defRPr sz="900"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dt" idx="10"/>
          </p:nvPr>
        </p:nvSpPr>
        <p:spPr>
          <a:xfrm>
            <a:off x="7605951" y="5956137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3C1EA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ftr" idx="11"/>
          </p:nvPr>
        </p:nvSpPr>
        <p:spPr>
          <a:xfrm>
            <a:off x="581192" y="5951811"/>
            <a:ext cx="691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3C1EA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sldNum" idx="12"/>
          </p:nvPr>
        </p:nvSpPr>
        <p:spPr>
          <a:xfrm>
            <a:off x="10558300" y="5956137"/>
            <a:ext cx="1052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53C1EA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53C1EA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53C1EA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53C1EA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53C1EA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53C1EA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53C1EA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53C1EA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53C1EA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0"/>
          <p:cNvSpPr txBox="1">
            <a:spLocks noGrp="1"/>
          </p:cNvSpPr>
          <p:nvPr>
            <p:ph type="title"/>
          </p:nvPr>
        </p:nvSpPr>
        <p:spPr>
          <a:xfrm>
            <a:off x="581193" y="4693389"/>
            <a:ext cx="110295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Gill Sans"/>
              <a:buNone/>
              <a:defRPr sz="2400" b="0">
                <a:solidFill>
                  <a:schemeClr val="accen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0"/>
          <p:cNvSpPr>
            <a:spLocks noGrp="1"/>
          </p:cNvSpPr>
          <p:nvPr>
            <p:ph type="pic" idx="2"/>
          </p:nvPr>
        </p:nvSpPr>
        <p:spPr>
          <a:xfrm>
            <a:off x="447817" y="599725"/>
            <a:ext cx="11290800" cy="3557400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10"/>
          <p:cNvSpPr txBox="1">
            <a:spLocks noGrp="1"/>
          </p:cNvSpPr>
          <p:nvPr>
            <p:ph type="body" idx="1"/>
          </p:nvPr>
        </p:nvSpPr>
        <p:spPr>
          <a:xfrm>
            <a:off x="581192" y="5260127"/>
            <a:ext cx="110295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SzPts val="1104"/>
              <a:buNone/>
              <a:defRPr sz="12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104"/>
              <a:buNone/>
              <a:defRPr sz="1200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920"/>
              <a:buNone/>
              <a:defRPr sz="1000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828"/>
              <a:buNone/>
              <a:defRPr sz="900"/>
            </a:lvl9pPr>
          </a:lstStyle>
          <a:p>
            <a:endParaRPr/>
          </a:p>
        </p:txBody>
      </p:sp>
      <p:sp>
        <p:nvSpPr>
          <p:cNvPr id="75" name="Google Shape;75;p10"/>
          <p:cNvSpPr txBox="1">
            <a:spLocks noGrp="1"/>
          </p:cNvSpPr>
          <p:nvPr>
            <p:ph type="dt" idx="10"/>
          </p:nvPr>
        </p:nvSpPr>
        <p:spPr>
          <a:xfrm>
            <a:off x="7605951" y="5956137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0"/>
          <p:cNvSpPr txBox="1">
            <a:spLocks noGrp="1"/>
          </p:cNvSpPr>
          <p:nvPr>
            <p:ph type="ftr" idx="11"/>
          </p:nvPr>
        </p:nvSpPr>
        <p:spPr>
          <a:xfrm>
            <a:off x="581192" y="5951811"/>
            <a:ext cx="691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0"/>
          <p:cNvSpPr txBox="1">
            <a:spLocks noGrp="1"/>
          </p:cNvSpPr>
          <p:nvPr>
            <p:ph type="sldNum" idx="12"/>
          </p:nvPr>
        </p:nvSpPr>
        <p:spPr>
          <a:xfrm>
            <a:off x="10558300" y="5956137"/>
            <a:ext cx="1052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81192" y="705124"/>
            <a:ext cx="11029500" cy="11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ill Sans"/>
              <a:buNone/>
              <a:defRPr sz="2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81192" y="2336003"/>
            <a:ext cx="11029500" cy="35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333756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656"/>
              <a:buFont typeface="Noto Sans Symbols"/>
              <a:buChar char="◼"/>
              <a:defRPr sz="18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22072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72"/>
              <a:buFont typeface="Noto Sans Symbols"/>
              <a:buChar char="◼"/>
              <a:defRPr sz="16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10388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88"/>
              <a:buFont typeface="Noto Sans Symbols"/>
              <a:buChar char="◼"/>
              <a:defRPr sz="14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298703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298704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298704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298704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298703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298703" algn="l" rtl="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7605951" y="5956137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581192" y="5951811"/>
            <a:ext cx="691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0558300" y="5956137"/>
            <a:ext cx="1052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" name="Google Shape;11;p1"/>
          <p:cNvSpPr/>
          <p:nvPr/>
        </p:nvSpPr>
        <p:spPr>
          <a:xfrm>
            <a:off x="446534" y="457200"/>
            <a:ext cx="3703200" cy="95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1"/>
          <p:cNvSpPr/>
          <p:nvPr/>
        </p:nvSpPr>
        <p:spPr>
          <a:xfrm>
            <a:off x="8042147" y="453643"/>
            <a:ext cx="3703200" cy="98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1"/>
          <p:cNvSpPr/>
          <p:nvPr/>
        </p:nvSpPr>
        <p:spPr>
          <a:xfrm>
            <a:off x="4241830" y="457200"/>
            <a:ext cx="3703200" cy="91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dhp_3lRJJj1Rqy6yD8Nrrc9Ay87IEoW2mWwovnC1Sn7c7GAw/viewform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7.png"/><Relationship Id="rId4" Type="http://schemas.openxmlformats.org/officeDocument/2006/relationships/hyperlink" Target="mailto:chemwaste@slu.edu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u.edu/research/faculty-resources/research-integrity-safety/environmental-health-safety/documents/radioactive-waste-packaging-instructions-for-labs.pdf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hyperlink" Target="https://www.slu.edu/research/faculty-resources/research-%20integrity-safety/environmental-health-safety/waste-removal.php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ehs@slu.edu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biowaste@slu.edu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lu.edu/research/faculty-resources/research-integrity-safety/environmental-health-safety/safety-awareness-2023.php" TargetMode="External"/><Relationship Id="rId5" Type="http://schemas.openxmlformats.org/officeDocument/2006/relationships/hyperlink" Target="mailto:ehs@slu.edu" TargetMode="External"/><Relationship Id="rId4" Type="http://schemas.openxmlformats.org/officeDocument/2006/relationships/hyperlink" Target="mailto:chemwaste@slu.edu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s://docs.google.com/forms/d/e/1FAIpQLSd--bgJA8aef2hs3FPmJJA7cxin6ebMyHondhm17O-G7E2m_g/formResponse" TargetMode="External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hyperlink" Target="mailto:biowaste@slu.edu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mailto:biowaste@slu.edu" TargetMode="External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hyperlink" Target="https://docs.google.com/forms/d/e/1FAIpQLSd--bgJA8aef2hs3FPmJJA7cxin6ebMyHondhm17O-G7E2m_g/formResponse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dhp_3lRJJj1Rqy6yD8Nrrc9Ay87IEoW2mWwovnC1Sn7c7GAw/viewform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hyperlink" Target="mailto:chemwaste@slu.edu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3"/>
          <p:cNvSpPr txBox="1">
            <a:spLocks noGrp="1"/>
          </p:cNvSpPr>
          <p:nvPr>
            <p:ph type="ctrTitle"/>
          </p:nvPr>
        </p:nvSpPr>
        <p:spPr>
          <a:xfrm>
            <a:off x="1524000" y="1097045"/>
            <a:ext cx="9144000" cy="13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/>
              <a:t>Saint Louis University</a:t>
            </a:r>
            <a:endParaRPr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/>
              <a:t>Laboratory Waste</a:t>
            </a:r>
            <a:endParaRPr/>
          </a:p>
        </p:txBody>
      </p:sp>
      <p:pic>
        <p:nvPicPr>
          <p:cNvPr id="97" name="Google Shape;9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7188" y="3254463"/>
            <a:ext cx="2837625" cy="283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3880" y="3506636"/>
            <a:ext cx="2458135" cy="2333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69980" y="3506623"/>
            <a:ext cx="2574165" cy="233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2"/>
          <p:cNvSpPr txBox="1">
            <a:spLocks noGrp="1"/>
          </p:cNvSpPr>
          <p:nvPr>
            <p:ph type="title"/>
          </p:nvPr>
        </p:nvSpPr>
        <p:spPr>
          <a:xfrm>
            <a:off x="581192" y="702156"/>
            <a:ext cx="11029500" cy="1013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Empty Chemical and Chemical Waste Containers</a:t>
            </a:r>
            <a:endParaRPr/>
          </a:p>
        </p:txBody>
      </p:sp>
      <p:sp>
        <p:nvSpPr>
          <p:cNvPr id="181" name="Google Shape;181;p22"/>
          <p:cNvSpPr txBox="1">
            <a:spLocks noGrp="1"/>
          </p:cNvSpPr>
          <p:nvPr>
            <p:ph type="body" idx="1"/>
          </p:nvPr>
        </p:nvSpPr>
        <p:spPr>
          <a:xfrm>
            <a:off x="581242" y="2000646"/>
            <a:ext cx="11029500" cy="3678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556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-US" sz="2000"/>
              <a:t>Empty chemical containers must be free of liquids/solids and clearly marked prior to disposal by housekeeping.</a:t>
            </a:r>
            <a:endParaRPr sz="2000"/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-US" sz="2000"/>
              <a:t>Once empty and triple rinsed, chemical containers can be reused for chemicals or chemical waste.</a:t>
            </a:r>
            <a:endParaRPr sz="20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 u="sng"/>
              <a:t>Examples of appropriate labeling of empty containers:</a:t>
            </a:r>
            <a:endParaRPr sz="2000" u="sng"/>
          </a:p>
          <a:p>
            <a:pPr marL="0" lvl="0" indent="0" algn="l" rtl="0">
              <a:spcBef>
                <a:spcPts val="1000"/>
              </a:spcBef>
              <a:spcAft>
                <a:spcPts val="600"/>
              </a:spcAft>
              <a:buNone/>
            </a:pPr>
            <a:endParaRPr/>
          </a:p>
        </p:txBody>
      </p:sp>
      <p:pic>
        <p:nvPicPr>
          <p:cNvPr id="182" name="Google Shape;18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0874" y="4075525"/>
            <a:ext cx="1635250" cy="2484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81475" y="4075525"/>
            <a:ext cx="1703760" cy="2487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2"/>
          <p:cNvPicPr preferRelativeResize="0"/>
          <p:nvPr/>
        </p:nvPicPr>
        <p:blipFill rotWithShape="1">
          <a:blip r:embed="rId5">
            <a:alphaModFix/>
          </a:blip>
          <a:srcRect l="3750" r="4557" b="2543"/>
          <a:stretch/>
        </p:blipFill>
        <p:spPr>
          <a:xfrm>
            <a:off x="9655200" y="4042188"/>
            <a:ext cx="1863000" cy="2487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98200" y="4075514"/>
            <a:ext cx="2573638" cy="24848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3"/>
          <p:cNvSpPr txBox="1">
            <a:spLocks noGrp="1"/>
          </p:cNvSpPr>
          <p:nvPr>
            <p:ph type="title"/>
          </p:nvPr>
        </p:nvSpPr>
        <p:spPr>
          <a:xfrm>
            <a:off x="581192" y="702156"/>
            <a:ext cx="11029500" cy="1013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Clean Broken Glass Disposal</a:t>
            </a:r>
            <a:endParaRPr/>
          </a:p>
        </p:txBody>
      </p:sp>
      <p:sp>
        <p:nvSpPr>
          <p:cNvPr id="191" name="Google Shape;191;p23"/>
          <p:cNvSpPr txBox="1">
            <a:spLocks noGrp="1"/>
          </p:cNvSpPr>
          <p:nvPr>
            <p:ph type="body" idx="1"/>
          </p:nvPr>
        </p:nvSpPr>
        <p:spPr>
          <a:xfrm>
            <a:off x="581200" y="2121500"/>
            <a:ext cx="8882700" cy="4497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6456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56"/>
              <a:buChar char="●"/>
            </a:pPr>
            <a:r>
              <a:rPr lang="en-US" sz="2000"/>
              <a:t>Clean broken glass is defined as glass or broken glass that is </a:t>
            </a:r>
            <a:r>
              <a:rPr lang="en-US" sz="2000" u="sng"/>
              <a:t>not</a:t>
            </a:r>
            <a:r>
              <a:rPr lang="en-US" sz="2000"/>
              <a:t> contaminated with chemicals, biohazards or radioactive materials.</a:t>
            </a:r>
            <a:endParaRPr sz="2000"/>
          </a:p>
          <a:p>
            <a:pPr marL="457200" lvl="0" indent="-346456" algn="l" rtl="0"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1856"/>
              <a:buChar char="●"/>
            </a:pPr>
            <a:r>
              <a:rPr lang="en-US" sz="2000"/>
              <a:t>Broken glass disposal boxes are disposed of in the regular trash dumpsters by housekeeping staff, therefore, the glass must </a:t>
            </a:r>
            <a:r>
              <a:rPr lang="en-US" sz="2000" u="sng"/>
              <a:t>not</a:t>
            </a:r>
            <a:r>
              <a:rPr lang="en-US" sz="2000"/>
              <a:t> be contaminated.  </a:t>
            </a:r>
            <a:endParaRPr sz="2000"/>
          </a:p>
          <a:p>
            <a:pPr marL="457200" lvl="0" indent="-346456" algn="l" rtl="0"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1856"/>
              <a:buChar char="●"/>
            </a:pPr>
            <a:r>
              <a:rPr lang="en-US" sz="2000"/>
              <a:t>Laboratory occupants must ensure the contents are in compliance for regular trash disposal:</a:t>
            </a:r>
            <a:endParaRPr sz="2000"/>
          </a:p>
          <a:p>
            <a:pPr marL="914400" lvl="1" indent="-346456" algn="l" rtl="0">
              <a:spcBef>
                <a:spcPts val="360"/>
              </a:spcBef>
              <a:spcAft>
                <a:spcPts val="0"/>
              </a:spcAft>
              <a:buSzPts val="1856"/>
              <a:buChar char="○"/>
            </a:pPr>
            <a:r>
              <a:rPr lang="en-US" sz="2000"/>
              <a:t>Boxes must be sealed and safe for transport.</a:t>
            </a:r>
            <a:endParaRPr sz="2000"/>
          </a:p>
          <a:p>
            <a:pPr marL="914400" lvl="1" indent="-346456" algn="l" rtl="0">
              <a:spcBef>
                <a:spcPts val="360"/>
              </a:spcBef>
              <a:spcAft>
                <a:spcPts val="1000"/>
              </a:spcAft>
              <a:buSzPts val="1856"/>
              <a:buChar char="○"/>
            </a:pPr>
            <a:r>
              <a:rPr lang="en-US" sz="2000"/>
              <a:t>Boxes must weigh less than 45 pounds to allow for safe transport.</a:t>
            </a:r>
            <a:endParaRPr sz="2000"/>
          </a:p>
        </p:txBody>
      </p:sp>
      <p:pic>
        <p:nvPicPr>
          <p:cNvPr id="192" name="Google Shape;192;p23"/>
          <p:cNvPicPr preferRelativeResize="0"/>
          <p:nvPr/>
        </p:nvPicPr>
        <p:blipFill rotWithShape="1">
          <a:blip r:embed="rId3">
            <a:alphaModFix/>
          </a:blip>
          <a:srcRect l="5632" t="36785" r="64249" b="6377"/>
          <a:stretch/>
        </p:blipFill>
        <p:spPr>
          <a:xfrm>
            <a:off x="9658525" y="2202331"/>
            <a:ext cx="2065399" cy="3654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37671" y="5232100"/>
            <a:ext cx="4850626" cy="145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4"/>
          <p:cNvSpPr txBox="1">
            <a:spLocks noGrp="1"/>
          </p:cNvSpPr>
          <p:nvPr>
            <p:ph type="title"/>
          </p:nvPr>
        </p:nvSpPr>
        <p:spPr>
          <a:xfrm>
            <a:off x="581192" y="702156"/>
            <a:ext cx="11029500" cy="1013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Chemotherapeutic and Cytotoxic Drugs</a:t>
            </a:r>
            <a:endParaRPr/>
          </a:p>
        </p:txBody>
      </p:sp>
      <p:sp>
        <p:nvSpPr>
          <p:cNvPr id="199" name="Google Shape;199;p24"/>
          <p:cNvSpPr txBox="1"/>
          <p:nvPr/>
        </p:nvSpPr>
        <p:spPr>
          <a:xfrm>
            <a:off x="654775" y="1989325"/>
            <a:ext cx="11092800" cy="30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oto Sans Symbols"/>
              <a:buChar char="●"/>
            </a:pPr>
            <a:r>
              <a:rPr lang="en-US" sz="2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Chemotherapy and cytotoxic drug wastes are defined as hazardous chemical waste by the EPA and should be incinerated for proper disposal. </a:t>
            </a:r>
            <a:endParaRPr sz="2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914400" lvl="1" indent="-355600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Char char="○"/>
            </a:pPr>
            <a:r>
              <a:rPr lang="en-US" sz="2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E.g., tamoxifen, cisplatin, cyclophosphamide, bleomycin, doxorubicin, oxaliplatin.  </a:t>
            </a:r>
            <a:endParaRPr sz="2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55600" algn="l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oto Sans Symbols"/>
              <a:buChar char="●"/>
            </a:pPr>
            <a:r>
              <a:rPr lang="en-US" sz="2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Complete the </a:t>
            </a:r>
            <a:r>
              <a:rPr lang="en-US" sz="2000" u="sng">
                <a:solidFill>
                  <a:schemeClr val="hlink"/>
                </a:solidFill>
                <a:latin typeface="Gill Sans"/>
                <a:ea typeface="Gill Sans"/>
                <a:cs typeface="Gill Sans"/>
                <a:sym typeface="Gill Sans"/>
                <a:hlinkClick r:id="rId3"/>
              </a:rPr>
              <a:t>Chemical Waste Removal Form</a:t>
            </a:r>
            <a:r>
              <a:rPr lang="en-US" sz="2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or contact </a:t>
            </a:r>
            <a:r>
              <a:rPr lang="en-US" sz="2000" u="sng">
                <a:solidFill>
                  <a:schemeClr val="hlink"/>
                </a:solidFill>
                <a:latin typeface="Gill Sans"/>
                <a:ea typeface="Gill Sans"/>
                <a:cs typeface="Gill Sans"/>
                <a:sym typeface="Gill Sans"/>
                <a:hlinkClick r:id="rId4"/>
              </a:rPr>
              <a:t>chemwaste@slu.edu</a:t>
            </a:r>
            <a:r>
              <a:rPr lang="en-US" sz="2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for disposal.</a:t>
            </a:r>
            <a:endParaRPr sz="2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Gill Sans"/>
              <a:buChar char="●"/>
            </a:pPr>
            <a:r>
              <a:rPr lang="en-US" sz="2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If chemotherapeutic or cytotoxic drug waste becomes contaminated with a biohazard, you must follow the approved chemical SOP or the approved IBC protocol for proper handling and disposal. </a:t>
            </a:r>
            <a:endParaRPr sz="2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55600" algn="l" rtl="0"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ts val="2000"/>
              <a:buFont typeface="Gill Sans"/>
              <a:buChar char="●"/>
            </a:pPr>
            <a:r>
              <a:rPr lang="en-US" sz="2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Do </a:t>
            </a:r>
            <a:r>
              <a:rPr lang="en-US" sz="20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not</a:t>
            </a:r>
            <a:r>
              <a:rPr lang="en-US" sz="2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dispose of chemotherapeutic and cytotoxic drugs in biohazard waste unless this disposal method has been approved by EHS.  </a:t>
            </a:r>
            <a:endParaRPr sz="2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00" name="Google Shape;200;p24"/>
          <p:cNvPicPr preferRelativeResize="0"/>
          <p:nvPr/>
        </p:nvPicPr>
        <p:blipFill rotWithShape="1">
          <a:blip r:embed="rId5">
            <a:alphaModFix/>
          </a:blip>
          <a:srcRect l="6865" t="7786" r="4997" b="6369"/>
          <a:stretch/>
        </p:blipFill>
        <p:spPr>
          <a:xfrm>
            <a:off x="8269700" y="4945525"/>
            <a:ext cx="2290866" cy="1859425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4"/>
          <p:cNvSpPr txBox="1"/>
          <p:nvPr/>
        </p:nvSpPr>
        <p:spPr>
          <a:xfrm>
            <a:off x="2037000" y="5694100"/>
            <a:ext cx="13920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CHEMICAL</a:t>
            </a:r>
            <a:endParaRPr sz="1700" b="1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DISPOSAL</a:t>
            </a:r>
            <a:endParaRPr sz="1700" b="1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2" name="Google Shape;202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86850" y="5295200"/>
            <a:ext cx="854947" cy="7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4"/>
          <p:cNvSpPr txBox="1"/>
          <p:nvPr/>
        </p:nvSpPr>
        <p:spPr>
          <a:xfrm>
            <a:off x="5089750" y="5566150"/>
            <a:ext cx="15192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BIOHAZARD</a:t>
            </a:r>
            <a:endParaRPr sz="1700" b="1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DISPOSAL</a:t>
            </a:r>
            <a:endParaRPr sz="1700" b="1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4" name="Google Shape;204;p24"/>
          <p:cNvSpPr/>
          <p:nvPr/>
        </p:nvSpPr>
        <p:spPr>
          <a:xfrm>
            <a:off x="5130250" y="5207750"/>
            <a:ext cx="1426500" cy="1444800"/>
          </a:xfrm>
          <a:prstGeom prst="noSmoking">
            <a:avLst>
              <a:gd name="adj" fmla="val 4243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5"/>
          <p:cNvSpPr txBox="1">
            <a:spLocks noGrp="1"/>
          </p:cNvSpPr>
          <p:nvPr>
            <p:ph type="title"/>
          </p:nvPr>
        </p:nvSpPr>
        <p:spPr>
          <a:xfrm>
            <a:off x="581242" y="720206"/>
            <a:ext cx="11029500" cy="1013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Ethidium Bromide Waste</a:t>
            </a:r>
            <a:endParaRPr/>
          </a:p>
        </p:txBody>
      </p:sp>
      <p:pic>
        <p:nvPicPr>
          <p:cNvPr id="210" name="Google Shape;210;p25"/>
          <p:cNvPicPr preferRelativeResize="0"/>
          <p:nvPr/>
        </p:nvPicPr>
        <p:blipFill rotWithShape="1">
          <a:blip r:embed="rId3">
            <a:alphaModFix/>
          </a:blip>
          <a:srcRect l="8917" t="26594"/>
          <a:stretch/>
        </p:blipFill>
        <p:spPr>
          <a:xfrm>
            <a:off x="10221200" y="2009050"/>
            <a:ext cx="1644275" cy="115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21202" y="4110050"/>
            <a:ext cx="1644275" cy="1233223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5"/>
          <p:cNvSpPr txBox="1"/>
          <p:nvPr/>
        </p:nvSpPr>
        <p:spPr>
          <a:xfrm>
            <a:off x="654775" y="1989325"/>
            <a:ext cx="9566400" cy="39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Gill Sans"/>
              <a:buChar char="●"/>
            </a:pPr>
            <a:r>
              <a:rPr lang="en-US" sz="2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Ethidium bromide is a mutagen, teratogen and suspected carcinogen which must be handled as chemical waste, not a biohazardous waste.</a:t>
            </a:r>
            <a:endParaRPr sz="2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Gill Sans"/>
              <a:buChar char="●"/>
            </a:pPr>
            <a:r>
              <a:rPr lang="en-US" sz="2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Stock solutions of ethidium bromide typically contain ~10 mg/ml of ethidium bromide.</a:t>
            </a:r>
            <a:endParaRPr sz="2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Gill Sans"/>
              <a:buChar char="●"/>
            </a:pPr>
            <a:r>
              <a:rPr lang="en-US" sz="2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Solid ethidium bromide waste (e.g., gels) and buffers typically contain &lt;5 ug/ml of ethidium bromide.</a:t>
            </a:r>
            <a:endParaRPr sz="2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Gill Sans"/>
              <a:buChar char="○"/>
            </a:pPr>
            <a:r>
              <a:rPr lang="en-US" sz="2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Gels with &lt;0.5 ug/ml of ethidium bromide can be bagged and placed in the regular laboratory trash.</a:t>
            </a:r>
            <a:endParaRPr sz="2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Gill Sans"/>
              <a:buChar char="○"/>
            </a:pPr>
            <a:r>
              <a:rPr lang="en-US" sz="2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Buffers with &lt;0.5 ug/ml of ethidium bromide can be released to the sewer; charcoal filtration is recommended.</a:t>
            </a:r>
            <a:endParaRPr sz="2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-355600" algn="l" rtl="0"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ts val="2000"/>
              <a:buFont typeface="Gill Sans"/>
              <a:buChar char="●"/>
            </a:pPr>
            <a:r>
              <a:rPr lang="en-US" sz="2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Gels, buffers and stock solutions containing ≥0.5 ug/ml of ethidium bromide must be stored in closed, labeled containers. Contact EHS for pickup.</a:t>
            </a:r>
            <a:endParaRPr sz="2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6"/>
          <p:cNvSpPr txBox="1">
            <a:spLocks noGrp="1"/>
          </p:cNvSpPr>
          <p:nvPr>
            <p:ph type="title"/>
          </p:nvPr>
        </p:nvSpPr>
        <p:spPr>
          <a:xfrm>
            <a:off x="565375" y="745225"/>
            <a:ext cx="4437900" cy="978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Radioactive Waste</a:t>
            </a:r>
            <a:endParaRPr/>
          </a:p>
        </p:txBody>
      </p:sp>
      <p:sp>
        <p:nvSpPr>
          <p:cNvPr id="218" name="Google Shape;218;p26"/>
          <p:cNvSpPr txBox="1">
            <a:spLocks noGrp="1"/>
          </p:cNvSpPr>
          <p:nvPr>
            <p:ph type="body" idx="1"/>
          </p:nvPr>
        </p:nvSpPr>
        <p:spPr>
          <a:xfrm>
            <a:off x="565375" y="1934575"/>
            <a:ext cx="11216100" cy="45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-US" sz="2000"/>
              <a:t>Ensure that radioactive waste is appropriately shielded (Plexiglass for strong beta emitters, lead for gamma/x-ray emitters).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-US" sz="2000"/>
              <a:t>For liquid waste use secondary containment to prevent spills should the primary container leak.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-US" sz="2000"/>
              <a:t>Separate radioactive waste by radionuclide and waste stream.</a:t>
            </a:r>
            <a:endParaRPr sz="2000"/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-US" sz="2000"/>
              <a:t>E.g., scintillation vials separate from dry waste.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-US" sz="2000"/>
              <a:t>Wear appropriate PPE when handling waste (gloves, lab coat, protective eyewear, etc.).</a:t>
            </a:r>
            <a:endParaRPr sz="2000"/>
          </a:p>
          <a:p>
            <a:pPr marL="457200" lvl="0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-US" sz="2000"/>
              <a:t>Wear radiation dosimeters while handling high energy beta and gamma/x-ray radioactive waste.</a:t>
            </a:r>
            <a:endParaRPr sz="2000"/>
          </a:p>
          <a:p>
            <a:pPr marL="457200" lvl="0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-US" sz="2000"/>
              <a:t>Detailed radioactive waste packaging instructions can be found </a:t>
            </a:r>
            <a:br>
              <a:rPr lang="en-US" sz="2000"/>
            </a:br>
            <a:r>
              <a:rPr lang="en-US" sz="2000"/>
              <a:t>on the EHS website </a:t>
            </a:r>
            <a:r>
              <a:rPr lang="en-US" sz="2000" u="sng">
                <a:solidFill>
                  <a:schemeClr val="hlink"/>
                </a:solidFill>
                <a:hlinkClick r:id="rId3"/>
              </a:rPr>
              <a:t>here</a:t>
            </a:r>
            <a:r>
              <a:rPr lang="en-US" sz="2000">
                <a:uFill>
                  <a:noFill/>
                </a:uFill>
                <a:hlinkClick r:id="rId3"/>
              </a:rPr>
              <a:t>. </a:t>
            </a:r>
            <a:endParaRPr sz="2000"/>
          </a:p>
          <a:p>
            <a:pPr marL="457200" lvl="0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-US" sz="2000"/>
              <a:t>To request a radioactive waste pickup, complete the </a:t>
            </a:r>
            <a:br>
              <a:rPr lang="en-US" sz="2000"/>
            </a:br>
            <a:r>
              <a:rPr lang="en-US" sz="2000" u="sng">
                <a:solidFill>
                  <a:schemeClr val="hlink"/>
                </a:solidFill>
                <a:hlinkClick r:id="rId4"/>
              </a:rPr>
              <a:t>Radioactive Waste Removal form</a:t>
            </a:r>
            <a:r>
              <a:rPr lang="en-US" sz="2000"/>
              <a:t> found on the EHS website. </a:t>
            </a:r>
            <a:endParaRPr sz="2000"/>
          </a:p>
          <a:p>
            <a:pPr marL="457200" lvl="0" indent="0" algn="l" rtl="0">
              <a:lnSpc>
                <a:spcPct val="115000"/>
              </a:lnSpc>
              <a:spcBef>
                <a:spcPts val="1000"/>
              </a:spcBef>
              <a:spcAft>
                <a:spcPts val="600"/>
              </a:spcAft>
              <a:buNone/>
            </a:pPr>
            <a:endParaRPr sz="2000"/>
          </a:p>
        </p:txBody>
      </p:sp>
      <p:pic>
        <p:nvPicPr>
          <p:cNvPr id="219" name="Google Shape;219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85825" y="4838700"/>
            <a:ext cx="2295650" cy="1747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7"/>
          <p:cNvSpPr txBox="1">
            <a:spLocks noGrp="1"/>
          </p:cNvSpPr>
          <p:nvPr>
            <p:ph type="title"/>
          </p:nvPr>
        </p:nvSpPr>
        <p:spPr>
          <a:xfrm>
            <a:off x="581200" y="702150"/>
            <a:ext cx="11029500" cy="1017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Universal Waste</a:t>
            </a:r>
            <a:endParaRPr/>
          </a:p>
        </p:txBody>
      </p:sp>
      <p:sp>
        <p:nvSpPr>
          <p:cNvPr id="225" name="Google Shape;225;p27"/>
          <p:cNvSpPr txBox="1">
            <a:spLocks noGrp="1"/>
          </p:cNvSpPr>
          <p:nvPr>
            <p:ph type="body" idx="1"/>
          </p:nvPr>
        </p:nvSpPr>
        <p:spPr>
          <a:xfrm>
            <a:off x="474525" y="1882250"/>
            <a:ext cx="9828600" cy="4462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57822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35"/>
              <a:buChar char="●"/>
            </a:pPr>
            <a:r>
              <a:rPr lang="en-US" sz="2035"/>
              <a:t>Universal waste is a category of waste materials regulated by the EPA and designated as hazardous waste. Although these are common items found in every research and teaching lab, they must be managed properly. </a:t>
            </a:r>
            <a:endParaRPr sz="2035"/>
          </a:p>
          <a:p>
            <a:pPr marL="457200" lvl="0" indent="-357822" algn="l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35"/>
              <a:buChar char="●"/>
            </a:pPr>
            <a:r>
              <a:rPr lang="en-US" sz="2035"/>
              <a:t>Universal waste includes batteries, lamps, pesticides, aerosols and mercury-containing equipment.</a:t>
            </a:r>
            <a:endParaRPr sz="2035"/>
          </a:p>
          <a:p>
            <a:pPr marL="914400" lvl="1" indent="-357822" algn="l" rtl="0">
              <a:spcBef>
                <a:spcPts val="500"/>
              </a:spcBef>
              <a:spcAft>
                <a:spcPts val="0"/>
              </a:spcAft>
              <a:buSzPts val="2035"/>
              <a:buChar char="○"/>
            </a:pPr>
            <a:r>
              <a:rPr lang="en-US" sz="2035"/>
              <a:t>At SLU all pesticides and aerosols are treated as hazardous chemical waste and should be collected by EHS for proper disposal.</a:t>
            </a:r>
            <a:endParaRPr sz="2035"/>
          </a:p>
          <a:p>
            <a:pPr marL="914400" lvl="1" indent="-357822" algn="l" rtl="0">
              <a:spcBef>
                <a:spcPts val="500"/>
              </a:spcBef>
              <a:spcAft>
                <a:spcPts val="0"/>
              </a:spcAft>
              <a:buSzPts val="2035"/>
              <a:buChar char="○"/>
            </a:pPr>
            <a:r>
              <a:rPr lang="en-US" sz="2035"/>
              <a:t>Mercury containing equipment (thermostats, barometers, mercury switches, old mercury thermometers and certain medical equipment) are treated as hazardous chemical waste and should be collected by EHS for proper disposal.</a:t>
            </a:r>
            <a:endParaRPr sz="2035"/>
          </a:p>
          <a:p>
            <a:pPr marL="914400" lvl="1" indent="-357822" algn="l" rtl="0">
              <a:spcBef>
                <a:spcPts val="500"/>
              </a:spcBef>
              <a:spcAft>
                <a:spcPts val="0"/>
              </a:spcAft>
              <a:buSzPts val="2035"/>
              <a:buChar char="○"/>
            </a:pPr>
            <a:r>
              <a:rPr lang="en-US" sz="2035"/>
              <a:t>Contact </a:t>
            </a:r>
            <a:r>
              <a:rPr lang="en-US" sz="2035" u="sng">
                <a:solidFill>
                  <a:schemeClr val="hlink"/>
                </a:solidFill>
                <a:hlinkClick r:id="rId3"/>
              </a:rPr>
              <a:t>ehs@slu.edu</a:t>
            </a:r>
            <a:r>
              <a:rPr lang="en-US" sz="2035"/>
              <a:t> to trade in your old mercury thermometer for a comparable alcohol thermometer.</a:t>
            </a:r>
            <a:endParaRPr sz="2035"/>
          </a:p>
          <a:p>
            <a:pPr marL="457200" lvl="0" indent="0" algn="l" rtl="0">
              <a:spcBef>
                <a:spcPts val="500"/>
              </a:spcBef>
              <a:spcAft>
                <a:spcPts val="500"/>
              </a:spcAft>
              <a:buNone/>
            </a:pPr>
            <a:endParaRPr sz="2035"/>
          </a:p>
        </p:txBody>
      </p:sp>
      <p:pic>
        <p:nvPicPr>
          <p:cNvPr id="226" name="Google Shape;22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93800" y="4705101"/>
            <a:ext cx="1572300" cy="154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393800" y="2225200"/>
            <a:ext cx="1655850" cy="164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8"/>
          <p:cNvSpPr txBox="1">
            <a:spLocks noGrp="1"/>
          </p:cNvSpPr>
          <p:nvPr>
            <p:ph type="title"/>
          </p:nvPr>
        </p:nvSpPr>
        <p:spPr>
          <a:xfrm>
            <a:off x="581200" y="702150"/>
            <a:ext cx="11029500" cy="1017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Universal Waste: Batteries</a:t>
            </a:r>
            <a:endParaRPr/>
          </a:p>
        </p:txBody>
      </p:sp>
      <p:sp>
        <p:nvSpPr>
          <p:cNvPr id="233" name="Google Shape;233;p28"/>
          <p:cNvSpPr txBox="1">
            <a:spLocks noGrp="1"/>
          </p:cNvSpPr>
          <p:nvPr>
            <p:ph type="body" idx="1"/>
          </p:nvPr>
        </p:nvSpPr>
        <p:spPr>
          <a:xfrm>
            <a:off x="581200" y="1947150"/>
            <a:ext cx="9260100" cy="4097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7822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35"/>
              <a:buFont typeface="Gill Sans"/>
              <a:buChar char="●"/>
            </a:pPr>
            <a:r>
              <a:rPr lang="en-US" sz="2035"/>
              <a:t>Batteries are generally labeled with the battery type or name and the following should be disposed of as universal waste.</a:t>
            </a:r>
            <a:endParaRPr sz="1300"/>
          </a:p>
          <a:p>
            <a:pPr marL="914400" lvl="1" indent="-3175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ill Sans"/>
              <a:buChar char="○"/>
            </a:pPr>
            <a:r>
              <a:rPr lang="en-US" sz="1400" b="1">
                <a:highlight>
                  <a:srgbClr val="FFFFFF"/>
                </a:highlight>
              </a:rPr>
              <a:t>Lead Acid batteries (Pb-acid)</a:t>
            </a:r>
            <a:r>
              <a:rPr lang="en-US" sz="1400">
                <a:highlight>
                  <a:srgbClr val="FFFFFF"/>
                </a:highlight>
              </a:rPr>
              <a:t> are hazardous due to the lead content and corrosive nature of the acid inside the battery. Most commonly found in medical equipment, battery backup systems/UPS (Uninterruptible Power Supply) and in motorized vehicles such as automobiles or golf carts.</a:t>
            </a:r>
            <a:endParaRPr sz="1400">
              <a:highlight>
                <a:srgbClr val="FFFFFF"/>
              </a:highlight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ill Sans"/>
              <a:buChar char="○"/>
            </a:pPr>
            <a:r>
              <a:rPr lang="en-US" sz="1400" b="1"/>
              <a:t>Nickel Cadmium batteries (Ni-Cd)</a:t>
            </a:r>
            <a:r>
              <a:rPr lang="en-US" sz="1400"/>
              <a:t> are hazardous due to their cadmium, a toxic heavy metal, content. Most commonly found in power tools and medical equipment. They are commonly wrapped or packaged together, but may also look similar to common alkaline batteries.</a:t>
            </a:r>
            <a:endParaRPr sz="14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ill Sans"/>
              <a:buChar char="○"/>
            </a:pPr>
            <a:r>
              <a:rPr lang="en-US" sz="1400" b="1"/>
              <a:t>Lithium batteries (Li-Ion)</a:t>
            </a:r>
            <a:r>
              <a:rPr lang="en-US" sz="1400"/>
              <a:t> are hazardous and may react dangerously when handled or stored improperly.  Most commonly used in electrical devices such as cell phones, laptops, power tools.</a:t>
            </a:r>
            <a:endParaRPr sz="1400"/>
          </a:p>
          <a:p>
            <a:pPr marL="914400" lvl="1" indent="-317500" algn="l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ill Sans"/>
              <a:buChar char="○"/>
            </a:pPr>
            <a:r>
              <a:rPr lang="en-US" sz="1400" b="1"/>
              <a:t>Mercury and Silver batteries</a:t>
            </a:r>
            <a:r>
              <a:rPr lang="en-US" sz="1400"/>
              <a:t> are considered hazardous for their heavy metal constituents.  Most commonly found in watches, calculators, hearing aids and other small electronic devices.</a:t>
            </a:r>
            <a:endParaRPr sz="1400"/>
          </a:p>
          <a:p>
            <a:pPr marL="457200" lvl="0" indent="-355600" algn="l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Gill Sans"/>
              <a:buChar char="●"/>
            </a:pPr>
            <a:r>
              <a:rPr lang="en-US" sz="2000"/>
              <a:t>Alkaline batteries are NOT managed as universal waste and may be disposed of in the regular trash. This includes AAA, AA, C, D and 9-volt.</a:t>
            </a:r>
            <a:endParaRPr sz="2000"/>
          </a:p>
          <a:p>
            <a:pPr marL="0" lvl="0" indent="0" algn="l" rtl="0">
              <a:spcBef>
                <a:spcPts val="500"/>
              </a:spcBef>
              <a:spcAft>
                <a:spcPts val="500"/>
              </a:spcAft>
              <a:buNone/>
            </a:pPr>
            <a:endParaRPr/>
          </a:p>
        </p:txBody>
      </p:sp>
      <p:pic>
        <p:nvPicPr>
          <p:cNvPr id="234" name="Google Shape;23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15213" y="2253075"/>
            <a:ext cx="1102225" cy="110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79100" y="5288950"/>
            <a:ext cx="2121025" cy="1187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891350" y="3054875"/>
            <a:ext cx="1187775" cy="118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1457837" y="5864750"/>
            <a:ext cx="789125" cy="78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400000">
            <a:off x="2716538" y="5864748"/>
            <a:ext cx="789128" cy="789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841300" y="3888913"/>
            <a:ext cx="866400" cy="86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8"/>
          <p:cNvPicPr preferRelativeResize="0"/>
          <p:nvPr/>
        </p:nvPicPr>
        <p:blipFill rotWithShape="1">
          <a:blip r:embed="rId9">
            <a:alphaModFix/>
          </a:blip>
          <a:srcRect t="17980" b="-8"/>
          <a:stretch/>
        </p:blipFill>
        <p:spPr>
          <a:xfrm>
            <a:off x="10917450" y="4571998"/>
            <a:ext cx="715875" cy="49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9"/>
          <p:cNvSpPr txBox="1">
            <a:spLocks noGrp="1"/>
          </p:cNvSpPr>
          <p:nvPr>
            <p:ph type="title"/>
          </p:nvPr>
        </p:nvSpPr>
        <p:spPr>
          <a:xfrm>
            <a:off x="581200" y="702150"/>
            <a:ext cx="11029500" cy="1017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Universal Waste: Lamps</a:t>
            </a:r>
            <a:endParaRPr/>
          </a:p>
        </p:txBody>
      </p:sp>
      <p:sp>
        <p:nvSpPr>
          <p:cNvPr id="246" name="Google Shape;246;p29"/>
          <p:cNvSpPr txBox="1">
            <a:spLocks noGrp="1"/>
          </p:cNvSpPr>
          <p:nvPr>
            <p:ph type="body" idx="1"/>
          </p:nvPr>
        </p:nvSpPr>
        <p:spPr>
          <a:xfrm>
            <a:off x="581200" y="1938000"/>
            <a:ext cx="8194200" cy="384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7232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26"/>
              <a:buChar char="●"/>
            </a:pPr>
            <a:r>
              <a:rPr lang="en-US" sz="2025"/>
              <a:t>Light bulb styles containing mercury are managed by Facilities Services as universal waste, and include the following. </a:t>
            </a:r>
            <a:endParaRPr sz="2025"/>
          </a:p>
          <a:p>
            <a:pPr marL="914400" lvl="1" indent="-317500" algn="l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</a:pPr>
            <a:r>
              <a:rPr lang="en-US" sz="1400" b="1"/>
              <a:t>Fluorescent:</a:t>
            </a:r>
            <a:r>
              <a:rPr lang="en-US" sz="1400"/>
              <a:t> These are traditionally used in retail, commercial and educational buildings. These can come in many sizes and shapes, such as tubular, U-shaped, circular and compact fluorescent lights (CFL) which tend to be smaller units that may screw into fixtures. </a:t>
            </a:r>
            <a:endParaRPr sz="1400"/>
          </a:p>
          <a:p>
            <a:pPr marL="914400" lvl="1" indent="-317500" algn="l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</a:pPr>
            <a:r>
              <a:rPr lang="en-US" sz="1400" b="1"/>
              <a:t>High Intensity Discharge (HID):</a:t>
            </a:r>
            <a:r>
              <a:rPr lang="en-US" sz="1400"/>
              <a:t> These bulbs can be found in gymnasiums, large public areas, outdoor activity areas, roadways and parking lots. Includes high pressure sodium and metal halide.</a:t>
            </a:r>
            <a:endParaRPr sz="1400"/>
          </a:p>
          <a:p>
            <a:pPr marL="914400" lvl="1" indent="-317500" algn="l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</a:pPr>
            <a:r>
              <a:rPr lang="en-US" sz="1400" b="1"/>
              <a:t>Ultraviolet (UV) Light Bulbs: </a:t>
            </a:r>
            <a:r>
              <a:rPr lang="en-US" sz="1400"/>
              <a:t> Primarily used for disinfection.  </a:t>
            </a:r>
            <a:endParaRPr sz="2300"/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-US" sz="2000"/>
              <a:t>Incandescent bulbs are primarily used for residential lighting. These traditional bulbs can be disposed of via common trash containers.  </a:t>
            </a:r>
            <a:endParaRPr sz="20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500"/>
              </a:spcBef>
              <a:spcAft>
                <a:spcPts val="500"/>
              </a:spcAft>
              <a:buNone/>
            </a:pPr>
            <a:endParaRPr sz="2035"/>
          </a:p>
        </p:txBody>
      </p:sp>
      <p:pic>
        <p:nvPicPr>
          <p:cNvPr id="247" name="Google Shape;24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75400" y="2056663"/>
            <a:ext cx="3405849" cy="97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24100" y="3099200"/>
            <a:ext cx="1108459" cy="97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47200" y="4236450"/>
            <a:ext cx="2262250" cy="22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48650" y="5584650"/>
            <a:ext cx="2706699" cy="115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036375" y="5109425"/>
            <a:ext cx="1524650" cy="152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46100" y="5328800"/>
            <a:ext cx="912075" cy="14658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3" name="Google Shape;253;p29"/>
          <p:cNvCxnSpPr/>
          <p:nvPr/>
        </p:nvCxnSpPr>
        <p:spPr>
          <a:xfrm>
            <a:off x="4402025" y="6127150"/>
            <a:ext cx="730800" cy="84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927" y="4032000"/>
            <a:ext cx="1811425" cy="194480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30"/>
          <p:cNvSpPr txBox="1">
            <a:spLocks noGrp="1"/>
          </p:cNvSpPr>
          <p:nvPr>
            <p:ph type="title"/>
          </p:nvPr>
        </p:nvSpPr>
        <p:spPr>
          <a:xfrm>
            <a:off x="581192" y="702156"/>
            <a:ext cx="11029500" cy="1013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Electronic Waste (E-Waste)</a:t>
            </a:r>
            <a:endParaRPr/>
          </a:p>
        </p:txBody>
      </p:sp>
      <p:sp>
        <p:nvSpPr>
          <p:cNvPr id="260" name="Google Shape;260;p30"/>
          <p:cNvSpPr txBox="1">
            <a:spLocks noGrp="1"/>
          </p:cNvSpPr>
          <p:nvPr>
            <p:ph type="body" idx="1"/>
          </p:nvPr>
        </p:nvSpPr>
        <p:spPr>
          <a:xfrm>
            <a:off x="581192" y="2180496"/>
            <a:ext cx="11029500" cy="3678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6456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56"/>
              <a:buChar char="●"/>
            </a:pPr>
            <a:r>
              <a:rPr lang="en-US" sz="2000"/>
              <a:t>Most electronic items (batteries, computers, small appliances, other equipment) can be picked up and recycled through Facilities Services.</a:t>
            </a:r>
            <a:endParaRPr sz="2000"/>
          </a:p>
          <a:p>
            <a:pPr marL="457200" lvl="0" indent="-346456" algn="l" rtl="0"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ts val="1856"/>
              <a:buChar char="●"/>
            </a:pPr>
            <a:r>
              <a:rPr lang="en-US" sz="2000"/>
              <a:t>Requests can be submitted through the Facilities Services Request app in mySLU under “Facilities Maintenance - New Service Request”, as shown below.</a:t>
            </a:r>
            <a:endParaRPr sz="2000"/>
          </a:p>
        </p:txBody>
      </p:sp>
      <p:pic>
        <p:nvPicPr>
          <p:cNvPr id="261" name="Google Shape;26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26025" y="3974013"/>
            <a:ext cx="6191250" cy="207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0"/>
          <p:cNvPicPr preferRelativeResize="0"/>
          <p:nvPr/>
        </p:nvPicPr>
        <p:blipFill rotWithShape="1">
          <a:blip r:embed="rId5">
            <a:alphaModFix/>
          </a:blip>
          <a:srcRect l="5428" t="5556" r="6021" b="9213"/>
          <a:stretch/>
        </p:blipFill>
        <p:spPr>
          <a:xfrm>
            <a:off x="2555512" y="4086000"/>
            <a:ext cx="2704213" cy="18525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3" name="Google Shape;263;p30"/>
          <p:cNvCxnSpPr/>
          <p:nvPr/>
        </p:nvCxnSpPr>
        <p:spPr>
          <a:xfrm>
            <a:off x="2015338" y="5012250"/>
            <a:ext cx="41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64" name="Google Shape;264;p30"/>
          <p:cNvCxnSpPr/>
          <p:nvPr/>
        </p:nvCxnSpPr>
        <p:spPr>
          <a:xfrm>
            <a:off x="5385875" y="5012238"/>
            <a:ext cx="41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1"/>
          <p:cNvSpPr txBox="1">
            <a:spLocks noGrp="1"/>
          </p:cNvSpPr>
          <p:nvPr>
            <p:ph type="title"/>
          </p:nvPr>
        </p:nvSpPr>
        <p:spPr>
          <a:xfrm>
            <a:off x="581192" y="702156"/>
            <a:ext cx="11029500" cy="1013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31"/>
          <p:cNvSpPr txBox="1">
            <a:spLocks noGrp="1"/>
          </p:cNvSpPr>
          <p:nvPr>
            <p:ph type="body" idx="1"/>
          </p:nvPr>
        </p:nvSpPr>
        <p:spPr>
          <a:xfrm>
            <a:off x="581192" y="2180496"/>
            <a:ext cx="11029500" cy="3678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600"/>
              </a:spcAft>
              <a:buNone/>
            </a:pPr>
            <a:endParaRPr/>
          </a:p>
        </p:txBody>
      </p:sp>
      <p:pic>
        <p:nvPicPr>
          <p:cNvPr id="271" name="Google Shape;27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4"/>
          <p:cNvSpPr txBox="1">
            <a:spLocks noGrp="1"/>
          </p:cNvSpPr>
          <p:nvPr>
            <p:ph type="title"/>
          </p:nvPr>
        </p:nvSpPr>
        <p:spPr>
          <a:xfrm>
            <a:off x="581193" y="729658"/>
            <a:ext cx="11029500" cy="988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Biohazardous Waste</a:t>
            </a:r>
            <a:endParaRPr/>
          </a:p>
        </p:txBody>
      </p:sp>
      <p:sp>
        <p:nvSpPr>
          <p:cNvPr id="105" name="Google Shape;105;p14"/>
          <p:cNvSpPr txBox="1">
            <a:spLocks noGrp="1"/>
          </p:cNvSpPr>
          <p:nvPr>
            <p:ph type="body" idx="1"/>
          </p:nvPr>
        </p:nvSpPr>
        <p:spPr>
          <a:xfrm>
            <a:off x="581200" y="2075600"/>
            <a:ext cx="5422500" cy="1239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6456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56"/>
              <a:buChar char="●"/>
            </a:pPr>
            <a:r>
              <a:rPr lang="en-US" sz="2000" u="sng"/>
              <a:t>Solid</a:t>
            </a:r>
            <a:r>
              <a:rPr lang="en-US" sz="2000"/>
              <a:t> biohazardous waste (contaminated plastics, used PPE, non-sharps) can be autoclaved or placed into a Stericycle box.</a:t>
            </a:r>
            <a:endParaRPr sz="2000"/>
          </a:p>
        </p:txBody>
      </p:sp>
      <p:sp>
        <p:nvSpPr>
          <p:cNvPr id="106" name="Google Shape;106;p14"/>
          <p:cNvSpPr txBox="1">
            <a:spLocks noGrp="1"/>
          </p:cNvSpPr>
          <p:nvPr>
            <p:ph type="body" idx="2"/>
          </p:nvPr>
        </p:nvSpPr>
        <p:spPr>
          <a:xfrm>
            <a:off x="6188200" y="2075600"/>
            <a:ext cx="5422500" cy="1607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6456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56"/>
              <a:buChar char="●"/>
            </a:pPr>
            <a:r>
              <a:rPr lang="en-US" sz="2000" u="sng"/>
              <a:t>Liquid</a:t>
            </a:r>
            <a:r>
              <a:rPr lang="en-US" sz="2000"/>
              <a:t> biohazardous waste should be decontaminated using a 1:9 (10%) final bleach concentration, held overnight* and disposed of down the drain.</a:t>
            </a:r>
            <a:endParaRPr sz="1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None/>
            </a:pPr>
            <a:endParaRPr sz="2000"/>
          </a:p>
        </p:txBody>
      </p:sp>
      <p:sp>
        <p:nvSpPr>
          <p:cNvPr id="107" name="Google Shape;107;p14"/>
          <p:cNvSpPr txBox="1"/>
          <p:nvPr/>
        </p:nvSpPr>
        <p:spPr>
          <a:xfrm>
            <a:off x="6628500" y="6421925"/>
            <a:ext cx="5563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Gill Sans"/>
                <a:ea typeface="Gill Sans"/>
                <a:cs typeface="Gill Sans"/>
                <a:sym typeface="Gill Sans"/>
              </a:rPr>
              <a:t>* or as approved in specific IBC protocols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08" name="Google Shape;108;p14"/>
          <p:cNvPicPr preferRelativeResize="0"/>
          <p:nvPr/>
        </p:nvPicPr>
        <p:blipFill rotWithShape="1">
          <a:blip r:embed="rId3">
            <a:alphaModFix/>
          </a:blip>
          <a:srcRect b="15576"/>
          <a:stretch/>
        </p:blipFill>
        <p:spPr>
          <a:xfrm>
            <a:off x="7724750" y="3556747"/>
            <a:ext cx="2349400" cy="264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4"/>
          <p:cNvPicPr preferRelativeResize="0"/>
          <p:nvPr/>
        </p:nvPicPr>
        <p:blipFill rotWithShape="1">
          <a:blip r:embed="rId4">
            <a:alphaModFix/>
          </a:blip>
          <a:srcRect t="24624" r="11762" b="8624"/>
          <a:stretch/>
        </p:blipFill>
        <p:spPr>
          <a:xfrm>
            <a:off x="1795475" y="3369025"/>
            <a:ext cx="2993948" cy="301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2"/>
          <p:cNvSpPr txBox="1">
            <a:spLocks noGrp="1"/>
          </p:cNvSpPr>
          <p:nvPr>
            <p:ph type="title"/>
          </p:nvPr>
        </p:nvSpPr>
        <p:spPr>
          <a:xfrm>
            <a:off x="581192" y="702156"/>
            <a:ext cx="11029500" cy="1013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Summary</a:t>
            </a:r>
            <a:endParaRPr dirty="0"/>
          </a:p>
        </p:txBody>
      </p:sp>
      <p:sp>
        <p:nvSpPr>
          <p:cNvPr id="277" name="Google Shape;277;p32"/>
          <p:cNvSpPr txBox="1">
            <a:spLocks noGrp="1"/>
          </p:cNvSpPr>
          <p:nvPr>
            <p:ph type="body" idx="1"/>
          </p:nvPr>
        </p:nvSpPr>
        <p:spPr>
          <a:xfrm>
            <a:off x="581192" y="2180496"/>
            <a:ext cx="11029500" cy="3678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71856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2256"/>
              <a:buChar char="●"/>
            </a:pPr>
            <a:r>
              <a:rPr lang="en-US" sz="2400" dirty="0"/>
              <a:t>Contact information:</a:t>
            </a:r>
            <a:endParaRPr sz="2400" dirty="0"/>
          </a:p>
          <a:p>
            <a:pPr marL="914400" lvl="1" indent="-371856" algn="l" rtl="0">
              <a:spcBef>
                <a:spcPts val="0"/>
              </a:spcBef>
              <a:spcAft>
                <a:spcPts val="0"/>
              </a:spcAft>
              <a:buSzPts val="2256"/>
              <a:buChar char="○"/>
            </a:pPr>
            <a:r>
              <a:rPr lang="en-US" sz="2200" dirty="0"/>
              <a:t>Biological waste disposal: </a:t>
            </a:r>
            <a:r>
              <a:rPr lang="en-US" sz="2200" u="sng" dirty="0">
                <a:solidFill>
                  <a:schemeClr val="hlink"/>
                </a:solidFill>
                <a:hlinkClick r:id="rId3"/>
              </a:rPr>
              <a:t>biowaste@slu.edu</a:t>
            </a:r>
            <a:endParaRPr sz="2200" dirty="0"/>
          </a:p>
          <a:p>
            <a:pPr marL="914400" lvl="1" indent="-371856" algn="l" rtl="0">
              <a:spcBef>
                <a:spcPts val="0"/>
              </a:spcBef>
              <a:spcAft>
                <a:spcPts val="0"/>
              </a:spcAft>
              <a:buSzPts val="2256"/>
              <a:buChar char="○"/>
            </a:pPr>
            <a:r>
              <a:rPr lang="en-US" sz="2200" dirty="0"/>
              <a:t>Chemical waste disposal: </a:t>
            </a:r>
            <a:r>
              <a:rPr lang="en-US" sz="2200" u="sng" dirty="0">
                <a:solidFill>
                  <a:schemeClr val="hlink"/>
                </a:solidFill>
                <a:hlinkClick r:id="rId4"/>
              </a:rPr>
              <a:t>chemwaste@slu.edu</a:t>
            </a:r>
            <a:endParaRPr sz="2200" dirty="0"/>
          </a:p>
          <a:p>
            <a:pPr marL="914400" lvl="1" indent="-371856" algn="l" rtl="0">
              <a:spcBef>
                <a:spcPts val="0"/>
              </a:spcBef>
              <a:spcAft>
                <a:spcPts val="0"/>
              </a:spcAft>
              <a:buSzPts val="2256"/>
              <a:buChar char="○"/>
            </a:pPr>
            <a:r>
              <a:rPr lang="en-US" sz="2200" dirty="0"/>
              <a:t>Radiological waste disposal or General questions: </a:t>
            </a:r>
            <a:r>
              <a:rPr lang="en-US" sz="2200" u="sng" dirty="0">
                <a:solidFill>
                  <a:schemeClr val="hlink"/>
                </a:solidFill>
                <a:hlinkClick r:id="rId5"/>
              </a:rPr>
              <a:t>ehs@slu.edu</a:t>
            </a:r>
            <a:endParaRPr sz="2200" dirty="0"/>
          </a:p>
          <a:p>
            <a:pPr marL="9144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400" dirty="0"/>
          </a:p>
          <a:p>
            <a:pPr marL="457200" lvl="0" indent="-371856" algn="l" rtl="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256"/>
              <a:buChar char="●"/>
            </a:pPr>
            <a:r>
              <a:rPr lang="en-US" sz="2400" dirty="0"/>
              <a:t>Please complete the </a:t>
            </a:r>
            <a:r>
              <a:rPr lang="en-US" sz="2400" u="sng" dirty="0">
                <a:solidFill>
                  <a:schemeClr val="hlink"/>
                </a:solidFill>
                <a:hlinkClick r:id="rId6"/>
              </a:rPr>
              <a:t>Safety Awareness Quiz </a:t>
            </a:r>
            <a:r>
              <a:rPr lang="en-US" sz="2400" dirty="0"/>
              <a:t>on Waste by March 31, 2023.</a:t>
            </a:r>
            <a:endParaRPr sz="2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5"/>
          <p:cNvSpPr txBox="1">
            <a:spLocks noGrp="1"/>
          </p:cNvSpPr>
          <p:nvPr>
            <p:ph type="body" idx="1"/>
          </p:nvPr>
        </p:nvSpPr>
        <p:spPr>
          <a:xfrm>
            <a:off x="581200" y="1893325"/>
            <a:ext cx="11029500" cy="2871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6456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56"/>
              <a:buChar char="●"/>
            </a:pPr>
            <a:r>
              <a:rPr lang="en-US" sz="2000"/>
              <a:t>Biohazard boxes should be upright and taped across the bottom.</a:t>
            </a:r>
            <a:endParaRPr sz="2000"/>
          </a:p>
          <a:p>
            <a:pPr marL="457200" lvl="0" indent="-346456" algn="l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56"/>
              <a:buChar char="●"/>
            </a:pPr>
            <a:r>
              <a:rPr lang="en-US" sz="2000"/>
              <a:t>Boxes cannot exceed 45 lbs.</a:t>
            </a:r>
            <a:endParaRPr sz="2000"/>
          </a:p>
          <a:p>
            <a:pPr marL="457200" lvl="0" indent="-346456" algn="l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56"/>
              <a:buChar char="●"/>
            </a:pPr>
            <a:r>
              <a:rPr lang="en-US" sz="2000"/>
              <a:t>Once full, twist and tie red bag in a single knot, tape box across the top and place barcode label in the designated location on the box.</a:t>
            </a:r>
            <a:endParaRPr sz="2000"/>
          </a:p>
          <a:p>
            <a:pPr marL="457200" lvl="0" indent="-346456" algn="l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56"/>
              <a:buChar char="●"/>
            </a:pPr>
            <a:r>
              <a:rPr lang="en-US" sz="2000"/>
              <a:t>Complete the </a:t>
            </a:r>
            <a:r>
              <a:rPr lang="en-US" sz="2000" u="sng">
                <a:solidFill>
                  <a:schemeClr val="hlink"/>
                </a:solidFill>
                <a:hlinkClick r:id="rId3"/>
              </a:rPr>
              <a:t>Biological Waste Removal Form</a:t>
            </a:r>
            <a:r>
              <a:rPr lang="en-US" sz="2000"/>
              <a:t> on the SLU EHS website when ready for pick-up.</a:t>
            </a:r>
            <a:endParaRPr sz="2000"/>
          </a:p>
          <a:p>
            <a:pPr marL="457200" lvl="0" indent="-346456" algn="l" rtl="0"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ts val="1856"/>
              <a:buChar char="●"/>
            </a:pPr>
            <a:r>
              <a:rPr lang="en-US" sz="2000"/>
              <a:t>Stericycle biohazard boxes and labels are provided by EHS. Please use the above form or contact </a:t>
            </a:r>
            <a:r>
              <a:rPr lang="en-US" sz="2000" u="sng">
                <a:solidFill>
                  <a:schemeClr val="hlink"/>
                </a:solidFill>
                <a:hlinkClick r:id="rId4"/>
              </a:rPr>
              <a:t>biowaste@slu.edu</a:t>
            </a:r>
            <a:r>
              <a:rPr lang="en-US" sz="2000"/>
              <a:t> to request additional boxes or labels.</a:t>
            </a:r>
            <a:endParaRPr sz="2000"/>
          </a:p>
        </p:txBody>
      </p:sp>
      <p:sp>
        <p:nvSpPr>
          <p:cNvPr id="115" name="Google Shape;115;p15"/>
          <p:cNvSpPr txBox="1">
            <a:spLocks noGrp="1"/>
          </p:cNvSpPr>
          <p:nvPr>
            <p:ph type="title"/>
          </p:nvPr>
        </p:nvSpPr>
        <p:spPr>
          <a:xfrm>
            <a:off x="581192" y="702156"/>
            <a:ext cx="11029500" cy="1013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Biohazard Waste Boxes</a:t>
            </a:r>
            <a:endParaRPr/>
          </a:p>
        </p:txBody>
      </p:sp>
      <p:pic>
        <p:nvPicPr>
          <p:cNvPr id="116" name="Google Shape;116;p15"/>
          <p:cNvPicPr preferRelativeResize="0"/>
          <p:nvPr/>
        </p:nvPicPr>
        <p:blipFill rotWithShape="1">
          <a:blip r:embed="rId5">
            <a:alphaModFix/>
          </a:blip>
          <a:srcRect l="8972" t="23693" r="24661"/>
          <a:stretch/>
        </p:blipFill>
        <p:spPr>
          <a:xfrm>
            <a:off x="7319725" y="4835550"/>
            <a:ext cx="2115000" cy="1871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17" name="Google Shape;117;p15"/>
          <p:cNvPicPr preferRelativeResize="0"/>
          <p:nvPr/>
        </p:nvPicPr>
        <p:blipFill rotWithShape="1">
          <a:blip r:embed="rId6">
            <a:alphaModFix/>
          </a:blip>
          <a:srcRect l="18005"/>
          <a:stretch/>
        </p:blipFill>
        <p:spPr>
          <a:xfrm>
            <a:off x="9951425" y="4811875"/>
            <a:ext cx="1995600" cy="19191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8" name="Google Shape;118;p15"/>
          <p:cNvSpPr/>
          <p:nvPr/>
        </p:nvSpPr>
        <p:spPr>
          <a:xfrm>
            <a:off x="7322738" y="4764900"/>
            <a:ext cx="2115000" cy="2013000"/>
          </a:xfrm>
          <a:prstGeom prst="noSmoking">
            <a:avLst>
              <a:gd name="adj" fmla="val 4243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5"/>
          <p:cNvSpPr/>
          <p:nvPr/>
        </p:nvSpPr>
        <p:spPr>
          <a:xfrm>
            <a:off x="9891375" y="4764925"/>
            <a:ext cx="2115000" cy="2013000"/>
          </a:xfrm>
          <a:prstGeom prst="noSmoking">
            <a:avLst>
              <a:gd name="adj" fmla="val 4243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0" name="Google Shape;120;p15"/>
          <p:cNvPicPr preferRelativeResize="0"/>
          <p:nvPr/>
        </p:nvPicPr>
        <p:blipFill rotWithShape="1">
          <a:blip r:embed="rId7">
            <a:alphaModFix/>
          </a:blip>
          <a:srcRect l="3908" t="53043" r="3908" b="3292"/>
          <a:stretch/>
        </p:blipFill>
        <p:spPr>
          <a:xfrm>
            <a:off x="1540925" y="4859675"/>
            <a:ext cx="5268150" cy="187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6125" y="4840675"/>
            <a:ext cx="1036925" cy="85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6"/>
          <p:cNvPicPr preferRelativeResize="0"/>
          <p:nvPr/>
        </p:nvPicPr>
        <p:blipFill rotWithShape="1">
          <a:blip r:embed="rId3">
            <a:alphaModFix/>
          </a:blip>
          <a:srcRect l="60614" t="26739" r="2876" b="13959"/>
          <a:stretch/>
        </p:blipFill>
        <p:spPr>
          <a:xfrm>
            <a:off x="7887005" y="2222625"/>
            <a:ext cx="3561195" cy="38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6"/>
          <p:cNvSpPr txBox="1">
            <a:spLocks noGrp="1"/>
          </p:cNvSpPr>
          <p:nvPr>
            <p:ph type="title"/>
          </p:nvPr>
        </p:nvSpPr>
        <p:spPr>
          <a:xfrm>
            <a:off x="575894" y="729658"/>
            <a:ext cx="11029500" cy="988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What’s Wrong With this Box?</a:t>
            </a:r>
            <a:endParaRPr/>
          </a:p>
        </p:txBody>
      </p:sp>
      <p:sp>
        <p:nvSpPr>
          <p:cNvPr id="128" name="Google Shape;128;p16"/>
          <p:cNvSpPr txBox="1">
            <a:spLocks noGrp="1"/>
          </p:cNvSpPr>
          <p:nvPr>
            <p:ph type="body" idx="4294967295"/>
          </p:nvPr>
        </p:nvSpPr>
        <p:spPr>
          <a:xfrm>
            <a:off x="575900" y="2222625"/>
            <a:ext cx="6905700" cy="3871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rgbClr val="FF0000"/>
                </a:solidFill>
              </a:rPr>
              <a:t>Four things are wrong with this box…</a:t>
            </a:r>
            <a:endParaRPr sz="2500" b="1">
              <a:solidFill>
                <a:srgbClr val="FF0000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/>
              <a:t>(and yes, this picture is from a real-life scenario..)</a:t>
            </a:r>
            <a:endParaRPr sz="2000" i="1"/>
          </a:p>
          <a:p>
            <a:pPr marL="685800" lvl="0" indent="-241300" algn="l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Gill Sans"/>
              <a:buAutoNum type="arabicPeriod"/>
            </a:pPr>
            <a:r>
              <a:rPr lang="en-US" sz="2000"/>
              <a:t>Box is packaged/stored with markings and label upside down.</a:t>
            </a:r>
            <a:endParaRPr sz="2000"/>
          </a:p>
          <a:p>
            <a:pPr marL="685800" lvl="0" indent="-2413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Gill Sans"/>
              <a:buAutoNum type="arabicPeriod"/>
            </a:pPr>
            <a:r>
              <a:rPr lang="en-US" sz="2000"/>
              <a:t>Inner box flaps (shorter flaps) are incorrectly folded over outer box flaps (longer flaps).</a:t>
            </a:r>
            <a:endParaRPr sz="2000"/>
          </a:p>
          <a:p>
            <a:pPr marL="685800" lvl="0" indent="-2413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Gill Sans"/>
              <a:buAutoNum type="arabicPeriod"/>
            </a:pPr>
            <a:r>
              <a:rPr lang="en-US" sz="2000"/>
              <a:t>Red plastic bag protruding from box flap seam.</a:t>
            </a:r>
            <a:endParaRPr sz="2000"/>
          </a:p>
          <a:p>
            <a:pPr marL="685800" lvl="0" indent="-2413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Gill Sans"/>
              <a:buAutoNum type="arabicPeriod"/>
            </a:pPr>
            <a:r>
              <a:rPr lang="en-US" sz="2000"/>
              <a:t>Label not placed on side of box. </a:t>
            </a:r>
            <a:endParaRPr sz="2000"/>
          </a:p>
          <a:p>
            <a:pPr marL="45720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2000"/>
          </a:p>
        </p:txBody>
      </p:sp>
      <p:sp>
        <p:nvSpPr>
          <p:cNvPr id="129" name="Google Shape;129;p16"/>
          <p:cNvSpPr txBox="1"/>
          <p:nvPr/>
        </p:nvSpPr>
        <p:spPr>
          <a:xfrm>
            <a:off x="12800700" y="6501600"/>
            <a:ext cx="7776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7"/>
          <p:cNvSpPr txBox="1">
            <a:spLocks noGrp="1"/>
          </p:cNvSpPr>
          <p:nvPr>
            <p:ph type="title"/>
          </p:nvPr>
        </p:nvSpPr>
        <p:spPr>
          <a:xfrm>
            <a:off x="581192" y="702156"/>
            <a:ext cx="11029500" cy="1013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Sharps Disposal</a:t>
            </a:r>
            <a:endParaRPr/>
          </a:p>
        </p:txBody>
      </p:sp>
      <p:sp>
        <p:nvSpPr>
          <p:cNvPr id="135" name="Google Shape;135;p17"/>
          <p:cNvSpPr txBox="1">
            <a:spLocks noGrp="1"/>
          </p:cNvSpPr>
          <p:nvPr>
            <p:ph type="body" idx="1"/>
          </p:nvPr>
        </p:nvSpPr>
        <p:spPr>
          <a:xfrm>
            <a:off x="581250" y="1981199"/>
            <a:ext cx="11029500" cy="2488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56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-US" sz="2000"/>
              <a:t>All sharps (scalpels, razor blades, needles, contaminated broken glass) must be disposed of in an approved sharps container. Labs are responsible for the purchase of sharps containers.</a:t>
            </a:r>
            <a:endParaRPr sz="2000"/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-US" sz="2000"/>
              <a:t>Sharps should not be left unattended or exposed in the lab.</a:t>
            </a:r>
            <a:endParaRPr sz="2000"/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-US" sz="2000"/>
              <a:t>Sharps containers ready for disposal must be closed and taped shut. They must be placed into a Stericycle biohazard box for pick-up, or email </a:t>
            </a:r>
            <a:r>
              <a:rPr lang="en-US" sz="2000" u="sng">
                <a:solidFill>
                  <a:schemeClr val="hlink"/>
                </a:solidFill>
                <a:hlinkClick r:id="rId3"/>
              </a:rPr>
              <a:t>biowaste@slu.edu</a:t>
            </a:r>
            <a:r>
              <a:rPr lang="en-US" sz="2000"/>
              <a:t>.</a:t>
            </a:r>
            <a:endParaRPr sz="2000"/>
          </a:p>
          <a:p>
            <a:pPr marL="457200" lvl="0" indent="-346456" algn="l" rtl="0"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ts val="1856"/>
              <a:buChar char="●"/>
            </a:pPr>
            <a:r>
              <a:rPr lang="en-US" sz="2000"/>
              <a:t>Complete the </a:t>
            </a:r>
            <a:r>
              <a:rPr lang="en-US" sz="2000" u="sng">
                <a:solidFill>
                  <a:schemeClr val="hlink"/>
                </a:solidFill>
                <a:hlinkClick r:id="rId4"/>
              </a:rPr>
              <a:t>Biological Waste Removal Form</a:t>
            </a:r>
            <a:r>
              <a:rPr lang="en-US" sz="2000"/>
              <a:t> on the SLU EHS website when ready for pick-up.</a:t>
            </a:r>
            <a:endParaRPr sz="2000"/>
          </a:p>
        </p:txBody>
      </p:sp>
      <p:pic>
        <p:nvPicPr>
          <p:cNvPr id="136" name="Google Shape;136;p17"/>
          <p:cNvPicPr preferRelativeResize="0"/>
          <p:nvPr/>
        </p:nvPicPr>
        <p:blipFill rotWithShape="1">
          <a:blip r:embed="rId5">
            <a:alphaModFix/>
          </a:blip>
          <a:srcRect l="5721" t="9955" r="2002" b="50506"/>
          <a:stretch/>
        </p:blipFill>
        <p:spPr>
          <a:xfrm>
            <a:off x="5080925" y="4725050"/>
            <a:ext cx="2115000" cy="2013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37" name="Google Shape;137;p17"/>
          <p:cNvSpPr/>
          <p:nvPr/>
        </p:nvSpPr>
        <p:spPr>
          <a:xfrm>
            <a:off x="5080925" y="4725038"/>
            <a:ext cx="2115000" cy="2013000"/>
          </a:xfrm>
          <a:prstGeom prst="noSmoking">
            <a:avLst>
              <a:gd name="adj" fmla="val 4243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8" name="Google Shape;138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94550" y="4937588"/>
            <a:ext cx="1655925" cy="165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96925" y="4593175"/>
            <a:ext cx="1036925" cy="85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7"/>
          <p:cNvPicPr preferRelativeResize="0"/>
          <p:nvPr/>
        </p:nvPicPr>
        <p:blipFill rotWithShape="1">
          <a:blip r:embed="rId8">
            <a:alphaModFix/>
          </a:blip>
          <a:srcRect l="2691" t="18837" r="16974"/>
          <a:stretch/>
        </p:blipFill>
        <p:spPr>
          <a:xfrm>
            <a:off x="8758400" y="4735050"/>
            <a:ext cx="2061900" cy="1980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41" name="Google Shape;141;p17"/>
          <p:cNvSpPr/>
          <p:nvPr/>
        </p:nvSpPr>
        <p:spPr>
          <a:xfrm>
            <a:off x="8758400" y="4735038"/>
            <a:ext cx="2115000" cy="2013000"/>
          </a:xfrm>
          <a:prstGeom prst="noSmoking">
            <a:avLst>
              <a:gd name="adj" fmla="val 4243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8"/>
          <p:cNvSpPr txBox="1">
            <a:spLocks noGrp="1"/>
          </p:cNvSpPr>
          <p:nvPr>
            <p:ph type="title"/>
          </p:nvPr>
        </p:nvSpPr>
        <p:spPr>
          <a:xfrm>
            <a:off x="581192" y="702156"/>
            <a:ext cx="11029500" cy="1013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Autoclaving Solid Biohazard Waste</a:t>
            </a:r>
            <a:endParaRPr/>
          </a:p>
        </p:txBody>
      </p:sp>
      <p:pic>
        <p:nvPicPr>
          <p:cNvPr id="147" name="Google Shape;14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5173" y="3505160"/>
            <a:ext cx="2776975" cy="277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8"/>
          <p:cNvSpPr/>
          <p:nvPr/>
        </p:nvSpPr>
        <p:spPr>
          <a:xfrm>
            <a:off x="4822200" y="4565725"/>
            <a:ext cx="2068200" cy="685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9" name="Google Shape;14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71775" y="3687100"/>
            <a:ext cx="2353700" cy="236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8"/>
          <p:cNvSpPr txBox="1">
            <a:spLocks noGrp="1"/>
          </p:cNvSpPr>
          <p:nvPr>
            <p:ph type="body" idx="1"/>
          </p:nvPr>
        </p:nvSpPr>
        <p:spPr>
          <a:xfrm>
            <a:off x="581250" y="1981200"/>
            <a:ext cx="10775100" cy="1655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6456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56"/>
              <a:buChar char="●"/>
            </a:pPr>
            <a:r>
              <a:rPr lang="en-US" sz="2000"/>
              <a:t>Biohazardous waste can also be collected in a red biohazard bag and autoclaved.</a:t>
            </a:r>
            <a:endParaRPr sz="2000"/>
          </a:p>
          <a:p>
            <a:pPr marL="457200" lvl="0" indent="-346456" algn="l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56"/>
              <a:buChar char="●"/>
            </a:pPr>
            <a:r>
              <a:rPr lang="en-US" sz="2000"/>
              <a:t>If using this method, autoclaves must be validated </a:t>
            </a:r>
            <a:r>
              <a:rPr lang="en-US" sz="2000" u="sng"/>
              <a:t>weekly</a:t>
            </a:r>
            <a:r>
              <a:rPr lang="en-US" sz="2000"/>
              <a:t>, and results need to be documented.</a:t>
            </a:r>
            <a:endParaRPr sz="2000"/>
          </a:p>
          <a:p>
            <a:pPr marL="457200" lvl="0" indent="-355600" algn="l" rtl="0"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ts val="2000"/>
              <a:buChar char="●"/>
            </a:pPr>
            <a:r>
              <a:rPr lang="en-US" sz="2000"/>
              <a:t>Autoclaved waste is then placed into a black trash bag for regular trash disposal.</a:t>
            </a:r>
            <a:endParaRPr sz="2000"/>
          </a:p>
        </p:txBody>
      </p:sp>
      <p:sp>
        <p:nvSpPr>
          <p:cNvPr id="151" name="Google Shape;151;p18"/>
          <p:cNvSpPr txBox="1"/>
          <p:nvPr/>
        </p:nvSpPr>
        <p:spPr>
          <a:xfrm>
            <a:off x="4932150" y="4662788"/>
            <a:ext cx="1875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8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after autoclaving</a:t>
            </a:r>
            <a:endParaRPr sz="12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9"/>
          <p:cNvSpPr txBox="1">
            <a:spLocks noGrp="1"/>
          </p:cNvSpPr>
          <p:nvPr>
            <p:ph type="title"/>
          </p:nvPr>
        </p:nvSpPr>
        <p:spPr>
          <a:xfrm>
            <a:off x="581192" y="702156"/>
            <a:ext cx="11029500" cy="1013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Chemical Waste</a:t>
            </a:r>
            <a:endParaRPr/>
          </a:p>
        </p:txBody>
      </p:sp>
      <p:sp>
        <p:nvSpPr>
          <p:cNvPr id="157" name="Google Shape;157;p19"/>
          <p:cNvSpPr txBox="1">
            <a:spLocks noGrp="1"/>
          </p:cNvSpPr>
          <p:nvPr>
            <p:ph type="body" idx="1"/>
          </p:nvPr>
        </p:nvSpPr>
        <p:spPr>
          <a:xfrm>
            <a:off x="509200" y="1889675"/>
            <a:ext cx="11173500" cy="477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-US" sz="2000"/>
              <a:t>All hazardous chemicals must be collected by Environmental Health &amp; Safety for proper disposal.</a:t>
            </a:r>
            <a:endParaRPr sz="2000"/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-US" sz="2000"/>
              <a:t>Drain and regular trash disposal of hazardous chemicals is illegal.</a:t>
            </a:r>
            <a:endParaRPr sz="2000"/>
          </a:p>
          <a:p>
            <a:pPr marL="45720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-US" sz="2000"/>
              <a:t>Complete the </a:t>
            </a:r>
            <a:r>
              <a:rPr lang="en-US" sz="2000" u="sng">
                <a:solidFill>
                  <a:schemeClr val="hlink"/>
                </a:solidFill>
                <a:hlinkClick r:id="rId3"/>
              </a:rPr>
              <a:t>Chemical Waste Removal form</a:t>
            </a:r>
            <a:r>
              <a:rPr lang="en-US" sz="2000"/>
              <a:t> on the SLU EHS website for disposal of:</a:t>
            </a:r>
            <a:endParaRPr sz="2000"/>
          </a:p>
          <a:p>
            <a:pPr marL="91440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○"/>
            </a:pPr>
            <a:r>
              <a:rPr lang="en-US" sz="2000"/>
              <a:t>Hazardous chemicals </a:t>
            </a:r>
            <a:endParaRPr sz="2000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-US" sz="2000"/>
              <a:t>Unused, spent, unwanted or expired chemicals</a:t>
            </a:r>
            <a:endParaRPr sz="2000"/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-US" sz="2000"/>
              <a:t>Chemical waste containers must be labeled with:</a:t>
            </a:r>
            <a:endParaRPr sz="2000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-US" sz="2000"/>
              <a:t>Hazardous Waste</a:t>
            </a:r>
            <a:endParaRPr sz="2000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-US" sz="2000"/>
              <a:t>All the chemical components</a:t>
            </a:r>
            <a:endParaRPr sz="2000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-US" sz="2000"/>
              <a:t>Start date of accumulation</a:t>
            </a:r>
            <a:endParaRPr sz="2000"/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-US" sz="2000"/>
              <a:t>Contact </a:t>
            </a:r>
            <a:r>
              <a:rPr lang="en-US" sz="2000" u="sng">
                <a:solidFill>
                  <a:schemeClr val="hlink"/>
                </a:solidFill>
                <a:hlinkClick r:id="rId4"/>
              </a:rPr>
              <a:t>chemwaste@slu.edu</a:t>
            </a:r>
            <a:r>
              <a:rPr lang="en-US" sz="2000"/>
              <a:t> with any questions regarding chemical waste disposal.</a:t>
            </a:r>
            <a:endParaRPr sz="2000"/>
          </a:p>
          <a:p>
            <a:pPr marL="45720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2000"/>
          </a:p>
        </p:txBody>
      </p:sp>
      <p:pic>
        <p:nvPicPr>
          <p:cNvPr id="158" name="Google Shape;158;p19"/>
          <p:cNvPicPr preferRelativeResize="0"/>
          <p:nvPr/>
        </p:nvPicPr>
        <p:blipFill rotWithShape="1">
          <a:blip r:embed="rId5">
            <a:alphaModFix/>
          </a:blip>
          <a:srcRect l="22846" r="23759"/>
          <a:stretch/>
        </p:blipFill>
        <p:spPr>
          <a:xfrm>
            <a:off x="10027375" y="2923425"/>
            <a:ext cx="1957651" cy="3737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0"/>
          <p:cNvSpPr txBox="1">
            <a:spLocks noGrp="1"/>
          </p:cNvSpPr>
          <p:nvPr>
            <p:ph type="title"/>
          </p:nvPr>
        </p:nvSpPr>
        <p:spPr>
          <a:xfrm>
            <a:off x="581192" y="702156"/>
            <a:ext cx="11029500" cy="1013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Chemical Waste Safety Concerns</a:t>
            </a:r>
            <a:endParaRPr/>
          </a:p>
        </p:txBody>
      </p:sp>
      <p:sp>
        <p:nvSpPr>
          <p:cNvPr id="164" name="Google Shape;164;p20"/>
          <p:cNvSpPr txBox="1">
            <a:spLocks noGrp="1"/>
          </p:cNvSpPr>
          <p:nvPr>
            <p:ph type="body" idx="1"/>
          </p:nvPr>
        </p:nvSpPr>
        <p:spPr>
          <a:xfrm>
            <a:off x="581200" y="1974400"/>
            <a:ext cx="9288300" cy="4588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-US" sz="2000"/>
              <a:t>Peroxide forming chemicals must be dated when opened and should not be kept in storage for more than one year and never past the expiration date.  </a:t>
            </a:r>
            <a:endParaRPr sz="2000"/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-US" sz="2000"/>
              <a:t>If a chemical begins to show crystallization inside the container, DO NOT OPEN the container.  Notify the PI and EHS immediately.  </a:t>
            </a:r>
            <a:endParaRPr sz="2000"/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-US" sz="2000"/>
              <a:t>When requesting chemical waste removal of a high hazard chemical, please include a note with the request to ensure all involved are aware of the safety concerns.</a:t>
            </a:r>
            <a:endParaRPr sz="2000"/>
          </a:p>
          <a:p>
            <a:pPr marL="914400" lvl="1" indent="-355600" algn="l" rtl="0">
              <a:spcBef>
                <a:spcPts val="500"/>
              </a:spcBef>
              <a:spcAft>
                <a:spcPts val="0"/>
              </a:spcAft>
              <a:buSzPts val="2000"/>
              <a:buChar char="○"/>
            </a:pPr>
            <a:r>
              <a:rPr lang="en-US" sz="2000"/>
              <a:t>E.g., ethers, picric acid, hydrofluoric acid, bromine, osmium tetroxide, nitric acid, perchloric acid, cyanides.</a:t>
            </a:r>
            <a:endParaRPr sz="2000"/>
          </a:p>
          <a:p>
            <a:pPr marL="457200" lvl="0" indent="-355600" algn="l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-US" sz="2000"/>
              <a:t>Do not collect chemical waste in containers &gt; 4 L in size without prior approval from EHS. </a:t>
            </a:r>
            <a:endParaRPr sz="2000"/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-US" sz="2000"/>
              <a:t>Please ensure all chemical waste is labeled, sealed, and can be safely handled prior to requesting a pickup by EHS.</a:t>
            </a:r>
            <a:endParaRPr sz="2000"/>
          </a:p>
          <a:p>
            <a:pPr marL="0" lvl="0" indent="0" algn="l" rtl="0">
              <a:spcBef>
                <a:spcPts val="1000"/>
              </a:spcBef>
              <a:spcAft>
                <a:spcPts val="600"/>
              </a:spcAft>
              <a:buNone/>
            </a:pPr>
            <a:endParaRPr/>
          </a:p>
        </p:txBody>
      </p:sp>
      <p:pic>
        <p:nvPicPr>
          <p:cNvPr id="165" name="Google Shape;16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54625" y="2180500"/>
            <a:ext cx="1356075" cy="1857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82976" y="4249737"/>
            <a:ext cx="1427725" cy="2499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1"/>
          <p:cNvSpPr txBox="1">
            <a:spLocks noGrp="1"/>
          </p:cNvSpPr>
          <p:nvPr>
            <p:ph type="title"/>
          </p:nvPr>
        </p:nvSpPr>
        <p:spPr>
          <a:xfrm>
            <a:off x="581192" y="702156"/>
            <a:ext cx="11029500" cy="1013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Storing Chemical Waste </a:t>
            </a:r>
            <a:endParaRPr/>
          </a:p>
        </p:txBody>
      </p:sp>
      <p:sp>
        <p:nvSpPr>
          <p:cNvPr id="172" name="Google Shape;172;p21"/>
          <p:cNvSpPr txBox="1">
            <a:spLocks noGrp="1"/>
          </p:cNvSpPr>
          <p:nvPr>
            <p:ph type="body" idx="1"/>
          </p:nvPr>
        </p:nvSpPr>
        <p:spPr>
          <a:xfrm>
            <a:off x="581200" y="2110150"/>
            <a:ext cx="8261100" cy="4143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-US" sz="2000"/>
              <a:t>Labs are encouraged to store chemical waste containers in or near the chemical fume hood. </a:t>
            </a:r>
            <a:endParaRPr sz="2000"/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-US" sz="2000"/>
              <a:t>Chemical waste should never be stored directly on the floor unless absolutely necessary and only if using secondary containment.</a:t>
            </a:r>
            <a:endParaRPr sz="2000"/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-US" sz="2000"/>
              <a:t>While in storage, chemical waste should be labeled properly at all times.  Secondary containment is preferred depending on storage location.</a:t>
            </a:r>
            <a:endParaRPr sz="2000"/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-US" sz="2000"/>
              <a:t>Chemical waste containers should only be open when adding or removing the contents.  </a:t>
            </a:r>
            <a:endParaRPr sz="2000"/>
          </a:p>
          <a:p>
            <a:pPr marL="457200" lvl="0" indent="-355600" algn="l" rtl="0"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ts val="2000"/>
              <a:buChar char="●"/>
            </a:pPr>
            <a:r>
              <a:rPr lang="en-US" sz="2000"/>
              <a:t>Chemical waste containers should never be left in storage with a funnel unless the funnel is designed to contain the liquid and vapor.  </a:t>
            </a:r>
            <a:endParaRPr sz="2000"/>
          </a:p>
        </p:txBody>
      </p:sp>
      <p:pic>
        <p:nvPicPr>
          <p:cNvPr id="173" name="Google Shape;17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11400" y="2031826"/>
            <a:ext cx="3426375" cy="2144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1"/>
          <p:cNvPicPr preferRelativeResize="0"/>
          <p:nvPr/>
        </p:nvPicPr>
        <p:blipFill rotWithShape="1">
          <a:blip r:embed="rId4">
            <a:alphaModFix/>
          </a:blip>
          <a:srcRect l="4982" r="27413" b="5123"/>
          <a:stretch/>
        </p:blipFill>
        <p:spPr>
          <a:xfrm>
            <a:off x="8762254" y="4533584"/>
            <a:ext cx="2004300" cy="2002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75" name="Google Shape;175;p21"/>
          <p:cNvSpPr/>
          <p:nvPr/>
        </p:nvSpPr>
        <p:spPr>
          <a:xfrm>
            <a:off x="8711400" y="4492175"/>
            <a:ext cx="2106000" cy="2085300"/>
          </a:xfrm>
          <a:prstGeom prst="noSmoking">
            <a:avLst>
              <a:gd name="adj" fmla="val 4243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Blue II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1815</Words>
  <Application>Microsoft Office PowerPoint</Application>
  <PresentationFormat>Widescreen</PresentationFormat>
  <Paragraphs>119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Roboto</vt:lpstr>
      <vt:lpstr>Gill Sans</vt:lpstr>
      <vt:lpstr>Arial</vt:lpstr>
      <vt:lpstr>Calibri</vt:lpstr>
      <vt:lpstr>Noto Sans Symbols</vt:lpstr>
      <vt:lpstr>Dividend</vt:lpstr>
      <vt:lpstr>Saint Louis University Laboratory Waste</vt:lpstr>
      <vt:lpstr>Biohazardous Waste</vt:lpstr>
      <vt:lpstr>Biohazard Waste Boxes</vt:lpstr>
      <vt:lpstr>What’s Wrong With this Box?</vt:lpstr>
      <vt:lpstr>Sharps Disposal</vt:lpstr>
      <vt:lpstr>Autoclaving Solid Biohazard Waste</vt:lpstr>
      <vt:lpstr>Chemical Waste</vt:lpstr>
      <vt:lpstr>Chemical Waste Safety Concerns</vt:lpstr>
      <vt:lpstr>Storing Chemical Waste </vt:lpstr>
      <vt:lpstr>Empty Chemical and Chemical Waste Containers</vt:lpstr>
      <vt:lpstr>Clean Broken Glass Disposal</vt:lpstr>
      <vt:lpstr>Chemotherapeutic and Cytotoxic Drugs</vt:lpstr>
      <vt:lpstr>Ethidium Bromide Waste</vt:lpstr>
      <vt:lpstr>Radioactive Waste</vt:lpstr>
      <vt:lpstr>Universal Waste</vt:lpstr>
      <vt:lpstr>Universal Waste: Batteries</vt:lpstr>
      <vt:lpstr>Universal Waste: Lamps</vt:lpstr>
      <vt:lpstr>Electronic Waste (E-Waste)</vt:lpstr>
      <vt:lpstr>PowerPoint Presentation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Saint Louis University Laboratory Waste</dc:title>
  <cp:lastModifiedBy>Tammy Blevins</cp:lastModifiedBy>
  <cp:revision>1</cp:revision>
  <dcterms:modified xsi:type="dcterms:W3CDTF">2023-03-10T23:05:34Z</dcterms:modified>
</cp:coreProperties>
</file>