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Proxima Nova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Oswald Light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14302F-6BF2-49CC-801E-7FE08B40EE1D}">
  <a:tblStyle styleId="{E014302F-6BF2-49CC-801E-7FE08B40EE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ProximaNova-regular.fntdata"/><Relationship Id="rId27" Type="http://schemas.openxmlformats.org/officeDocument/2006/relationships/font" Target="fonts/Economic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33" Type="http://schemas.openxmlformats.org/officeDocument/2006/relationships/font" Target="fonts/Roboto-bold.fntdata"/><Relationship Id="rId10" Type="http://schemas.openxmlformats.org/officeDocument/2006/relationships/slide" Target="slides/slide4.xml"/><Relationship Id="rId32" Type="http://schemas.openxmlformats.org/officeDocument/2006/relationships/font" Target="fonts/Roboto-regular.fntdata"/><Relationship Id="rId13" Type="http://schemas.openxmlformats.org/officeDocument/2006/relationships/slide" Target="slides/slide7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-italic.fntdata"/><Relationship Id="rId15" Type="http://schemas.openxmlformats.org/officeDocument/2006/relationships/slide" Target="slides/slide9.xml"/><Relationship Id="rId37" Type="http://schemas.openxmlformats.org/officeDocument/2006/relationships/font" Target="fonts/OswaldLight-bold.fntdata"/><Relationship Id="rId14" Type="http://schemas.openxmlformats.org/officeDocument/2006/relationships/slide" Target="slides/slide8.xml"/><Relationship Id="rId36" Type="http://schemas.openxmlformats.org/officeDocument/2006/relationships/font" Target="fonts/OswaldLigh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f9cdb256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f9cdb256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f9cdb256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f9cdb256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f9cdb256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f9cdb256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f9cdb256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f9cdb256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29eeb49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29eeb49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29eeb49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29eeb49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025b3907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025b3907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f9cdb256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f9cdb256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f9cdb25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f9cdb25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f9cdb265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f9cdb265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f9cdb25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f9cdb25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f9cdb256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f9cdb256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f9cdb256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f9cdb256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f9cdb256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f9cdb256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f9cdb256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f9cdb256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f9cdb256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f9cdb256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Oswald Light"/>
              <a:buNone/>
              <a:defRPr sz="3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lu.edu/research/faculty-resources/research-integrity-safety/environmental-health-safety/training.php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steven.cummings@health.slu.ed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stat-live-media.s3.amazonaws.com/attachments/0dc6e59f-6b92-4eb4-8754-78aeb71187c8/bring-dog-to-work-policy.pdf?AWSAccessKeyId=ASIASVLI4DFUZTQVTUE7&amp;Signature=GWu%2BxMZIzHcfnFzTebbQRb2B3T4%3D&amp;x-amz-security-token=IQoJb3JpZ2luX2VjEJz%2F%2F%2F%2F%2F%2F%2F%2F%2F%2FwEaCXVzLWVhc3QtMSJHMEUCIDQqhmZqA4nXAsUFnDc9FMTjH4QBp2xv98BAJhedkZDEAiEAqhtrHNre6tHHipn6WfU7Da7%2B%2FSQ%2Bj1UODdKWpJ651VYqvQUI9f%2F%2F%2F%2F%2F%2F%2F%2F%2F%2FARAAGgwxODMyOTI5MjYzMTMiDMSh4KNmMu2lmLWSAyqRBfClfPAgYld9r%2FWgqyaXV9ZtzroZW28Ac5IhKAtJVHUyZrdnsn7n4uu52X9%2BneycQroIg2FTI3CljZaEyKaZcmeTfeC9Dm5511dU9HIVtdf4V6OHtZi%2B0KECczwz8fRA5nS76kLdKaP289DC3dsaFt4RdBeLkQfx3lTJtCimsWJhcAILlBMQywgfmX1l79yrdEtsskXKH%2F1ywqYJAf7DtMm%2BXcxROjrJXzxKmbRSgIuBVxnkIiGxkNpJTYi%2FYByVG%2BhxqiUGd5S6j01s2DMpOr7PriRZzUuftd7A4PhOCdH%2BIPh89OS6R9wcxCBd31ibUyE8CLvRt%2B3GavoSrI7RTxA5vi9OMeCt5Q2VZSd8DO6%2FbdkyKrQR0y77sPTPVrmStq%2FCojfa%2Fy2lhiXSJ56feKWl0oTvEy7UYCnOhbwkIRD%2FzmVJVSRDAhuyXxrgVVvrLG4722hMnXHwP3ZfZBAGU6qP9B4cX931X8FBHaos5K9RSMl8jdFUAVTOgPG%2BpcXZ%2FP5x36CZUGiNEEoTitgro5oBMYHYBIlTHR7XwV09GJQkpWZ%2BnPhuUuXNGAOOsUDBQFwYYx8USMxgw5CYvQjgcb8n7N6ZsUAoWhY%2B7do6K3dGG2bep6%2FuWAU9gLEKHJ5U%2BtssRM5QhmgEVdCW3%2FoQKzFKMLKD8hmGmdtZ6dJHi%2BYWv7Vv96acoTp79pIGS3iV4Z7iA%2BOfmFhBt5YVKtEKu07svNKP0zs9e303VIYGvYDkzKlqg40rAsFWn72OZH%2FYDCIPWdD6M8rlqH%2BOeEbpW3GsTICqa6gsdaYbvfWlU0ujFnroGrrx%2BVybB%2BVR1%2BghwLajEuUcXIUNYx4ojp7CKeRxJrZ1MhLRKjGnP%2F90LWbeFDDh0aOrBjqxAbI1YsGDGNiP5ITlzAxc6Bp3Y6jpB5u0jtc1Z%2BdKJys%2BKUO1rImk%2FItieBZdealXUU%2BluWIegG2BYUHvTqC24Q2msTl4u2IGJL0BM4Il%2BjLh84h8v3WGFBattkgjhZRPbqz%2BNs3OP2JETgK5voR8%2BbNEM4nrsUgiAq2xXEbN3N6z5AwMl%2B034bWHYf5XAjEGqHKJ2JQFIwWsywLMPV7nm97K2OQEcRzh6AAWcSyRB8%2BX9w%3D%3D&amp;Expires=1703967592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ehs@slu.edu" TargetMode="External"/><Relationship Id="rId4" Type="http://schemas.openxmlformats.org/officeDocument/2006/relationships/hyperlink" Target="mailto:steven.cummings@health.sl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forms/d/e/1FAIpQLSd--bgJA8aef2hs3FPmJJA7cxin6ebMyHondhm17O-G7E2m_g/viewform?fbzx=-1439462301925711290" TargetMode="External"/><Relationship Id="rId4" Type="http://schemas.openxmlformats.org/officeDocument/2006/relationships/hyperlink" Target="mailto:biowaste@slu.edu" TargetMode="External"/><Relationship Id="rId5" Type="http://schemas.openxmlformats.org/officeDocument/2006/relationships/hyperlink" Target="https://docs.google.com/forms/d/e/1FAIpQLSdhp_3lRJJj1Rqy6yD8Nrrc9Ay87IEoW2mWwovnC1Sn7c7GAw/viewform" TargetMode="External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lu.edu/about/safety/emergency-preparedness/campus-emergency-procedures.ph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27997"/>
            <a:ext cx="3054600" cy="22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Awareness Review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for Laboratory Personnel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following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trainings</a:t>
            </a:r>
            <a:r>
              <a:rPr lang="en" sz="1600"/>
              <a:t> may be required for laboratory personnel: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Laboratory Safety &amp; Compliance Training (LST)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Laboratory Specific Training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Lab-Specific Biosafety Training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Bloodborne Pathogen Awareness Training (BBP)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BSL-3 Facility Awareness Training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Animal Care Mandatory Training and Orientation (provided by CM)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Animal Biosafety Training (provided by CM)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Radiation Safety Orientation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Shippers Training (Biohazards, infectious agents, dry ice, etc.)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Only those with up-to-date training are allowed to work in the laboratory.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0" y="4691075"/>
            <a:ext cx="436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August PowerPoint slides.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 Inspections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281050" y="1123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Ensure a safe work environment for SLU employees, students and visitors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Identify hazards and areas of concern before incidents occur</a:t>
            </a:r>
            <a:endParaRPr sz="1600"/>
          </a:p>
        </p:txBody>
      </p:sp>
      <p:graphicFrame>
        <p:nvGraphicFramePr>
          <p:cNvPr id="141" name="Google Shape;141;p23"/>
          <p:cNvGraphicFramePr/>
          <p:nvPr/>
        </p:nvGraphicFramePr>
        <p:xfrm>
          <a:off x="398800" y="192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{E014302F-6BF2-49CC-801E-7FE08B40EE1D}</a:tableStyleId>
              </a:tblPr>
              <a:tblGrid>
                <a:gridCol w="2203625"/>
                <a:gridCol w="3748300"/>
                <a:gridCol w="1823400"/>
              </a:tblGrid>
              <a:tr h="33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Inspection</a:t>
                      </a:r>
                      <a:endParaRPr b="1"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Relevant Laboratories</a:t>
                      </a:r>
                      <a:endParaRPr b="1"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Frequency</a:t>
                      </a:r>
                      <a:endParaRPr b="1"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74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Environmental Safety 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All research and teaching laboratories.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Annually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74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Biological Safety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Labs using biological agents (BSL-2 agents or higher, recombinant or synthetic nucleic acid molecules (rsNA), or toxins). Any lab with an IBC protocol.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Annually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74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Radiation Safety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Laboratories approved for radioactive materials use.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3737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Quarterly</a:t>
                      </a:r>
                      <a:endParaRPr sz="1200">
                        <a:solidFill>
                          <a:srgbClr val="73737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2" name="Google Shape;142;p23"/>
          <p:cNvSpPr txBox="1"/>
          <p:nvPr/>
        </p:nvSpPr>
        <p:spPr>
          <a:xfrm>
            <a:off x="398800" y="4703425"/>
            <a:ext cx="436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September PowerPoint slides.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Exposures and Reporting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Chemical Hazards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Exposure to certain chemicals can cause acute and/or chronic health effects.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Biological Hazards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Laboratory acquired infections from lab specimens, blood, or other body fluids. (Most acquired via inhalation.)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Radiation Hazards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Radiation exposure can be reduced by using appropriate shielding and PPE, minimizing time working with radiation, and increasing distance from radioactive materials.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Physical Hazards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More likely to result in sudden injury and generally involve rapid release of energy (e.g., fire, explosive materials, compressed gases)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In the event of exposure to these hazards, contact Occupational Health Program Services:</a:t>
            </a:r>
            <a:endParaRPr sz="1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Steven Cummings, MD</a:t>
            </a:r>
            <a:endParaRPr sz="1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steven.cummings@health.slu.edu</a:t>
            </a:r>
            <a:endParaRPr sz="12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Doisy Hall, R311</a:t>
            </a:r>
            <a:endParaRPr sz="1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(314)977-7026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0" y="4693275"/>
            <a:ext cx="436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October PowerPoint slides.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Safety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Hazard awareness helps you recognize potential hazards in your workplace and prevent injuries and illnesses.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Most Common Accidents at SLU for 2023: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Needle stick injuries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Falls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Lacerations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Strains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Prevention: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Use needle devices with safety features and utilize sharps containers.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Clean up spills immediately, wear slip-resistant shoes, utilize handrails, stay alert when walking, </a:t>
            </a:r>
            <a:r>
              <a:rPr lang="en" sz="1400"/>
              <a:t>and</a:t>
            </a:r>
            <a:r>
              <a:rPr lang="en" sz="1400"/>
              <a:t> report identified hazards.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Wear proper PPE and utilize safety equipment.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Lift objects using proper techniques.</a:t>
            </a:r>
            <a:endParaRPr sz="1400"/>
          </a:p>
        </p:txBody>
      </p:sp>
      <p:sp>
        <p:nvSpPr>
          <p:cNvPr id="156" name="Google Shape;156;p25"/>
          <p:cNvSpPr txBox="1"/>
          <p:nvPr/>
        </p:nvSpPr>
        <p:spPr>
          <a:xfrm>
            <a:off x="0" y="4696575"/>
            <a:ext cx="436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November PowerPoint slides.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Minors in Labs Policy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B2B2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Saint Louis University’s teaching and research mission includes a commitment to mentoring programs that educate youth who have scientific interests. </a:t>
            </a:r>
            <a:endParaRPr sz="1500">
              <a:solidFill>
                <a:srgbClr val="2B2B2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B2B2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Minors may participate in shadowing, volunteer work in research laboratories, the STARS program, funded research projects, and tours of research facilities that may include demonstrations by SLU faculty.</a:t>
            </a:r>
            <a:endParaRPr sz="1500">
              <a:solidFill>
                <a:srgbClr val="2B2B2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B2B2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Any faculty or research member requesting a minor’s participation in </a:t>
            </a:r>
            <a:r>
              <a:rPr lang="en" sz="1500">
                <a:solidFill>
                  <a:srgbClr val="2B2B2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n" sz="1500">
                <a:solidFill>
                  <a:srgbClr val="2B2B2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teaching or touring a lab facility must be approved by Environmental Health and Safety prior to entering or working in a laboratory.</a:t>
            </a:r>
            <a:endParaRPr sz="1500">
              <a:solidFill>
                <a:srgbClr val="2B2B2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2B2B2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participating minors must complete Laboratory Safety &amp; Compliance Training.  Some minor participants may also be required to complete Bloodborne Pathogen Awareness Training.</a:t>
            </a:r>
            <a:endParaRPr sz="1500">
              <a:solidFill>
                <a:srgbClr val="2B2B2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Your Dog To Work Policy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108525"/>
            <a:ext cx="8520600" cy="38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Dogs are prohibited from entering</a:t>
            </a:r>
            <a:r>
              <a:rPr lang="en" sz="1600">
                <a:highlight>
                  <a:srgbClr val="FFFFFF"/>
                </a:highlight>
              </a:rPr>
              <a:t>: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Any laboratory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Any buildings that house comparative medicine facilities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Fitness centers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Lactation rooms 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Food preparation areas, serving and dining areas 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Restrooms 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Medical and patient care facilities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SLU vans or shuttles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Mechanical rooms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Kitchen areas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Data centers (located in Des Peres Hall, Doisy Research Center, and the Caroline Building) 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A</a:t>
            </a:r>
            <a:r>
              <a:rPr lang="en" sz="1600">
                <a:highlight>
                  <a:srgbClr val="FFFFFF"/>
                </a:highlight>
              </a:rPr>
              <a:t>ny such areas as designated by the building manager or Vice President of that division 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Facilities Holiday Checklist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Facilities Management has put together a list of recommendations that will help conserve energy and will prevent unwanted surprises upon your return to the laboratory/office in January.</a:t>
            </a:r>
            <a:r>
              <a:rPr lang="en" sz="1200"/>
              <a:t> </a:t>
            </a:r>
            <a:r>
              <a:rPr lang="en" sz="1200">
                <a:solidFill>
                  <a:schemeClr val="dk1"/>
                </a:solidFill>
              </a:rPr>
              <a:t>Use this checklist to prepare for the break.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5" name="Google Shape;175;p28"/>
          <p:cNvGraphicFramePr/>
          <p:nvPr/>
        </p:nvGraphicFramePr>
        <p:xfrm>
          <a:off x="408825" y="187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{E014302F-6BF2-49CC-801E-7FE08B40EE1D}</a:tableStyleId>
              </a:tblPr>
              <a:tblGrid>
                <a:gridCol w="4211750"/>
                <a:gridCol w="4211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Offices</a:t>
                      </a:r>
                      <a:endParaRPr b="1"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Close and latch windows.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Remove food or trash from the office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Unplug miscellaneous equipment including radios, chargers, space heaters and power strips.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Power down computers, copiers, and printers.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Lower temperature set points or thermostat settings to achieve a temperature around 65 degrees.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Turn off the lights.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Kitchens or Break Rooms</a:t>
                      </a:r>
                      <a:endParaRPr b="1"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Unplug coffee machines.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Remove trash or food from the room.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Empty and defrost break room refrigerators.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Turn off the lights.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Laboratories</a:t>
                      </a:r>
                      <a:endParaRPr b="1"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Ensure fume hood sashes are properly lowered.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Deactivate unused equipment.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Close or turn off the valves on unused gas cylinders.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ource Sans Pr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Ensure all tanks and gas cylinders are properly strapped and stored.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</a:t>
            </a:r>
            <a:r>
              <a:rPr lang="en"/>
              <a:t>you for participating in our Safety Awareness Campaign for 2023!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Contact </a:t>
            </a:r>
            <a:r>
              <a:rPr lang="en" u="sng">
                <a:solidFill>
                  <a:schemeClr val="hlink"/>
                </a:solidFill>
                <a:hlinkClick r:id="rId3"/>
              </a:rPr>
              <a:t>ehs@slu.edu</a:t>
            </a:r>
            <a:r>
              <a:rPr lang="en"/>
              <a:t> or </a:t>
            </a:r>
            <a:r>
              <a:rPr lang="en" u="sng">
                <a:solidFill>
                  <a:schemeClr val="hlink"/>
                </a:solidFill>
                <a:hlinkClick r:id="rId4"/>
              </a:rPr>
              <a:t>steven.cummings@health.slu.edu</a:t>
            </a:r>
            <a:r>
              <a:rPr lang="en"/>
              <a:t> with any questions.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complete the final Safety Awareness Quiz by December 31, 2023.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Occupational Health Program (OHP)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Who needs to enroll in OHP?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Anyone working in SLU research labs or animal research facilities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Those enrolled in our Select Agent Program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Individuals working with Risk Group 3 recombinant materials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Individuals working with infectious or biohazardous materials, chemicals, radioactive materials, or physical hazards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Treatment for Work-Related Injury, Incident or Exposure: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ABSL-3/BSL-3 incidents and exposures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SSM Health SLU Emergency Dept.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Other work-related injuries 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Concentra - during normal business hours, 8:00 AM - 5:00 PM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SSM Health SLU Emergency Dept. - after hours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Occupational Health Program 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38225" y="1326900"/>
            <a:ext cx="536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University Employee Health functions are no longer located in the SSM Health Saint Louis University Hospital Employee Health Office Location.</a:t>
            </a:r>
            <a:endParaRPr sz="1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The </a:t>
            </a:r>
            <a:r>
              <a:rPr b="1" lang="en" sz="1600"/>
              <a:t>Occupational Health Program</a:t>
            </a:r>
            <a:r>
              <a:rPr lang="en" sz="1600"/>
              <a:t> </a:t>
            </a:r>
            <a:r>
              <a:rPr b="1" lang="en" sz="1600" u="sng"/>
              <a:t>and</a:t>
            </a:r>
            <a:r>
              <a:rPr lang="en" sz="1600"/>
              <a:t> </a:t>
            </a:r>
            <a:r>
              <a:rPr b="1" lang="en" sz="1600"/>
              <a:t>contracted medical vendor</a:t>
            </a:r>
            <a:r>
              <a:rPr lang="en" sz="1600"/>
              <a:t> have replaced Employee Health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A picture containing text, businesscard&#10;&#10;Description automatically generated"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933606">
            <a:off x="5923010" y="62960"/>
            <a:ext cx="2664902" cy="285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3559" y="3094432"/>
            <a:ext cx="202565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886375" y="3414475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B230B"/>
                </a:solidFill>
              </a:rPr>
              <a:t>3100 Market Street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B230B"/>
                </a:solidFill>
              </a:rPr>
              <a:t>St. Louis, MO  63103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B230B"/>
                </a:solidFill>
              </a:rPr>
              <a:t>Phone (314) 421-2557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0" y="4693200"/>
            <a:ext cx="594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January PowerPoint slides.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Protective Equipment (PPE)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25" y="1094750"/>
            <a:ext cx="4895975" cy="36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664075" y="1445150"/>
            <a:ext cx="2937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Know your hazards and choose PPE accordingly.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Note: Principal Investigators are responsible for providing PPE and ensuring appropriate use.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0" y="4686075"/>
            <a:ext cx="594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February PowerPoint slides.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</a:t>
            </a:r>
            <a:r>
              <a:rPr lang="en"/>
              <a:t> Waste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49025"/>
            <a:ext cx="7372800" cy="3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Biohazardous Waste</a:t>
            </a:r>
            <a:endParaRPr b="1" sz="1400"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Solid biohazardous waste can be autoclaved or placed into a Stericycle box.</a:t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Liquid biohazardous waste should be decontaminated using a 1:9 (10%) final bleach concentration.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Sharps Disposal</a:t>
            </a:r>
            <a:endParaRPr b="1" sz="1400"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Sharps container ready for disposal must be closed and taped shut.</a:t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Place sharps container into a Stericycle box for pick-up.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Stericycle box pick-up, complete the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Biological Waste Removal Form</a:t>
            </a:r>
            <a:r>
              <a:rPr lang="en" sz="1400"/>
              <a:t> or email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biowaste@slu.edu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Chemical Waste</a:t>
            </a:r>
            <a:endParaRPr b="1" sz="1400"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 hazardous chemicals must be collected by EHS for proper disposal.</a:t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Chemical waste containers must be labeled with:</a:t>
            </a:r>
            <a:endParaRPr sz="1400"/>
          </a:p>
          <a:p>
            <a:pPr indent="-3175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Hazardous Waste</a:t>
            </a:r>
            <a:endParaRPr/>
          </a:p>
          <a:p>
            <a:pPr indent="-3175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the chemical components</a:t>
            </a:r>
            <a:endParaRPr/>
          </a:p>
          <a:p>
            <a:pPr indent="-3175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 date of accumulation</a:t>
            </a:r>
            <a:endParaRPr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Complete the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Chemical Waste Removal Form</a:t>
            </a:r>
            <a:r>
              <a:rPr lang="en" sz="1400"/>
              <a:t> when ready for pick-up.</a:t>
            </a:r>
            <a:endParaRPr sz="2100"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b="0" l="22848" r="23755" t="0"/>
          <a:stretch/>
        </p:blipFill>
        <p:spPr>
          <a:xfrm>
            <a:off x="7684625" y="2354200"/>
            <a:ext cx="1405202" cy="26825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0" y="4682725"/>
            <a:ext cx="594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March PowerPoint slides.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 Emergency Preparedness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7"/>
              <a:t>Knowing what to do before an emergency occurs can make the difference between life and death or serious injury.</a:t>
            </a:r>
            <a:endParaRPr sz="1517"/>
          </a:p>
          <a:p>
            <a:pPr indent="-31051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517"/>
              <a:t>Severe Weather</a:t>
            </a:r>
            <a:endParaRPr sz="1517"/>
          </a:p>
          <a:p>
            <a:pPr indent="-3105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17"/>
              <a:t>Thunderstorm and Lightning</a:t>
            </a:r>
            <a:endParaRPr sz="1517"/>
          </a:p>
          <a:p>
            <a:pPr indent="-3105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17"/>
              <a:t>Floods</a:t>
            </a:r>
            <a:endParaRPr sz="1517"/>
          </a:p>
          <a:p>
            <a:pPr indent="-3105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17"/>
              <a:t>Winter Weather</a:t>
            </a:r>
            <a:endParaRPr sz="1517"/>
          </a:p>
          <a:p>
            <a:pPr indent="-31051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17"/>
              <a:t>Earthquakes</a:t>
            </a:r>
            <a:endParaRPr sz="1517"/>
          </a:p>
          <a:p>
            <a:pPr indent="-31051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17"/>
              <a:t>Fire</a:t>
            </a:r>
            <a:endParaRPr sz="1517"/>
          </a:p>
          <a:p>
            <a:pPr indent="-31051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17"/>
              <a:t>Medical Emergencies</a:t>
            </a:r>
            <a:endParaRPr sz="1517"/>
          </a:p>
          <a:p>
            <a:pPr indent="-31051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17"/>
              <a:t>Utility Outage</a:t>
            </a:r>
            <a:endParaRPr sz="1517"/>
          </a:p>
          <a:p>
            <a:pPr indent="-31051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17"/>
              <a:t>Active Shooter</a:t>
            </a:r>
            <a:endParaRPr sz="1517"/>
          </a:p>
          <a:p>
            <a:pPr indent="-31051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17"/>
              <a:t>Sharps Injury</a:t>
            </a:r>
            <a:endParaRPr sz="1517"/>
          </a:p>
          <a:p>
            <a:pPr indent="-31051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17"/>
              <a:t>Biohazardous/Chemical/Radioactive Spills</a:t>
            </a:r>
            <a:endParaRPr sz="151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17"/>
              <a:t>DPS: 314-977-3000</a:t>
            </a:r>
            <a:endParaRPr sz="151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7"/>
              <a:t>University closures: 314-977-SNOW (314-977-7669)</a:t>
            </a:r>
            <a:endParaRPr sz="151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7"/>
              <a:t>More information about campus emergency preparedness can be found </a:t>
            </a:r>
            <a:r>
              <a:rPr lang="en" sz="1517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 sz="1517"/>
              <a:t>.</a:t>
            </a:r>
            <a:endParaRPr sz="1517"/>
          </a:p>
        </p:txBody>
      </p:sp>
      <p:sp>
        <p:nvSpPr>
          <p:cNvPr id="101" name="Google Shape;101;p18"/>
          <p:cNvSpPr txBox="1"/>
          <p:nvPr/>
        </p:nvSpPr>
        <p:spPr>
          <a:xfrm>
            <a:off x="0" y="4686075"/>
            <a:ext cx="594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April PowerPoint slides.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Controls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If a hazardous material cannot be eliminated or substituted, engineering controls are the first line of defense to isolate people from the hazard.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Chemical fume hoods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Biological Safety Cabinets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Centrifuge Rotors and Bucket Covers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Shielding for Radioactive Materials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Safety Needles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Vacuum Systems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Ergonomics</a:t>
            </a:r>
            <a:endParaRPr sz="16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2592" r="3818" t="6812"/>
          <a:stretch/>
        </p:blipFill>
        <p:spPr>
          <a:xfrm>
            <a:off x="4929100" y="2035650"/>
            <a:ext cx="3903201" cy="2609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0" y="4685850"/>
            <a:ext cx="422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May PowerPoint slides.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Liquids, Solids and Gases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225225"/>
            <a:ext cx="5204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Cryogenic Liquids and Dry Ice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Lab coats, safety glasses and cryogenically rated gloves should be worn.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Direct contact can cause severe burns.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Gas Cylinders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Should be stored upright in cool, dry, well ventilated spaces.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Must be secured with a chain or strap, even if empty.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Should be moved using a cylinder cart. Don’t roll cylinders by hand.</a:t>
            </a:r>
            <a:endParaRPr sz="1600"/>
          </a:p>
        </p:txBody>
      </p:sp>
      <p:sp>
        <p:nvSpPr>
          <p:cNvPr id="116" name="Google Shape;116;p20"/>
          <p:cNvSpPr txBox="1"/>
          <p:nvPr/>
        </p:nvSpPr>
        <p:spPr>
          <a:xfrm>
            <a:off x="0" y="4685850"/>
            <a:ext cx="390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June PowerPoint slides.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300" y="2470076"/>
            <a:ext cx="2290525" cy="22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6778075" y="4689000"/>
            <a:ext cx="22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https://www.justrite.com/news/gas-cylinder-safety-five-tips/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225" y="0"/>
            <a:ext cx="4102775" cy="24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4927150" y="2393875"/>
            <a:ext cx="1289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Kansas Fire Marshal on X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Radiation Safety Awareness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Radioactive materials may only be used: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Under the supervision of the Permit Holder who has been approved by the Radiation Safety Committee (RSC).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RSC approved locations.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By personnel who have completed the Radiation Safety Orientation and passed the associated test.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Response to a Radioactive Material Spill: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</a:t>
            </a:r>
            <a:r>
              <a:rPr lang="en" sz="1600"/>
              <a:t>f contaminated, restrict movement and do NOT leave the area.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Notify SLU DPS at 314-977-3000</a:t>
            </a:r>
            <a:endParaRPr sz="1600"/>
          </a:p>
        </p:txBody>
      </p:sp>
      <p:sp>
        <p:nvSpPr>
          <p:cNvPr id="127" name="Google Shape;127;p21"/>
          <p:cNvSpPr txBox="1"/>
          <p:nvPr/>
        </p:nvSpPr>
        <p:spPr>
          <a:xfrm>
            <a:off x="0" y="4685850"/>
            <a:ext cx="428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additional information, refer to July PowerPoint slides.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434343"/>
      </a:dk1>
      <a:lt1>
        <a:srgbClr val="FFFFFF"/>
      </a:lt1>
      <a:dk2>
        <a:srgbClr val="B7B7B7"/>
      </a:dk2>
      <a:lt2>
        <a:srgbClr val="1C3AA9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