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1"/>
  </p:sldMasterIdLst>
  <p:sldIdLst>
    <p:sldId id="256" r:id="rId2"/>
    <p:sldId id="266" r:id="rId3"/>
    <p:sldId id="257" r:id="rId4"/>
    <p:sldId id="258" r:id="rId5"/>
    <p:sldId id="264" r:id="rId6"/>
    <p:sldId id="261" r:id="rId7"/>
    <p:sldId id="267" r:id="rId8"/>
    <p:sldId id="260" r:id="rId9"/>
    <p:sldId id="262" r:id="rId10"/>
    <p:sldId id="263" r:id="rId11"/>
    <p:sldId id="268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DC9D3-8C37-40E5-901F-320F1D6FC497}" v="5" dt="2023-01-10T22:40:30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Blevins" userId="a3480eab-2d1c-43ba-89e4-1edd9d1696bf" providerId="ADAL" clId="{CB82CA75-0F1D-4230-8C6E-FA9CF3BE8DFC}"/>
    <pc:docChg chg="modSld">
      <pc:chgData name="Tammy Blevins" userId="a3480eab-2d1c-43ba-89e4-1edd9d1696bf" providerId="ADAL" clId="{CB82CA75-0F1D-4230-8C6E-FA9CF3BE8DFC}" dt="2023-01-11T17:44:19.760" v="14" actId="20577"/>
      <pc:docMkLst>
        <pc:docMk/>
      </pc:docMkLst>
      <pc:sldChg chg="modSp mod">
        <pc:chgData name="Tammy Blevins" userId="a3480eab-2d1c-43ba-89e4-1edd9d1696bf" providerId="ADAL" clId="{CB82CA75-0F1D-4230-8C6E-FA9CF3BE8DFC}" dt="2023-01-11T17:44:19.760" v="14" actId="20577"/>
        <pc:sldMkLst>
          <pc:docMk/>
          <pc:sldMk cId="1301125038" sldId="267"/>
        </pc:sldMkLst>
        <pc:spChg chg="mod">
          <ac:chgData name="Tammy Blevins" userId="a3480eab-2d1c-43ba-89e4-1edd9d1696bf" providerId="ADAL" clId="{CB82CA75-0F1D-4230-8C6E-FA9CF3BE8DFC}" dt="2023-01-11T17:44:19.760" v="14" actId="20577"/>
          <ac:spMkLst>
            <pc:docMk/>
            <pc:sldMk cId="1301125038" sldId="267"/>
            <ac:spMk id="3" creationId="{4A4AA0C6-C8B4-E52D-5930-B03FE09B03E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E2976-7357-4495-9E9F-42F30FCDD95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31C4B3-C372-4927-A416-0C24B28480B2}">
      <dgm:prSet custT="1"/>
      <dgm:spPr/>
      <dgm:t>
        <a:bodyPr/>
        <a:lstStyle/>
        <a:p>
          <a:r>
            <a:rPr lang="en-US" sz="3400">
              <a:latin typeface="Arial" panose="020B0604020202020204" pitchFamily="34" charset="0"/>
              <a:cs typeface="Arial" panose="020B0604020202020204" pitchFamily="34" charset="0"/>
            </a:rPr>
            <a:t>Helps maintain a safe and healthy research environment</a:t>
          </a:r>
          <a:endParaRPr lang="en-US" sz="3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51E95A-AD50-4084-874F-B4E2FDC5A1C7}" type="parTrans" cxnId="{166634E0-C946-4C2D-A9EC-96CEE41A7E55}">
      <dgm:prSet/>
      <dgm:spPr/>
      <dgm:t>
        <a:bodyPr/>
        <a:lstStyle/>
        <a:p>
          <a:endParaRPr lang="en-US"/>
        </a:p>
      </dgm:t>
    </dgm:pt>
    <dgm:pt modelId="{339E81AD-8016-45FA-8DFE-A71167F48BBA}" type="sibTrans" cxnId="{166634E0-C946-4C2D-A9EC-96CEE41A7E55}">
      <dgm:prSet/>
      <dgm:spPr/>
      <dgm:t>
        <a:bodyPr/>
        <a:lstStyle/>
        <a:p>
          <a:endParaRPr lang="en-US"/>
        </a:p>
      </dgm:t>
    </dgm:pt>
    <dgm:pt modelId="{1E9A997A-63CF-43D5-8D3F-A2A641A6F11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Prevents occupational injury and illness</a:t>
          </a:r>
        </a:p>
      </dgm:t>
    </dgm:pt>
    <dgm:pt modelId="{BC2C9282-AD62-4461-95C9-189D02C89154}" type="parTrans" cxnId="{912555A8-A829-44C0-BB08-7A7B8D32209A}">
      <dgm:prSet/>
      <dgm:spPr/>
      <dgm:t>
        <a:bodyPr/>
        <a:lstStyle/>
        <a:p>
          <a:endParaRPr lang="en-US"/>
        </a:p>
      </dgm:t>
    </dgm:pt>
    <dgm:pt modelId="{344CA3C6-AFA1-4DD1-885A-602FDB079577}" type="sibTrans" cxnId="{912555A8-A829-44C0-BB08-7A7B8D32209A}">
      <dgm:prSet/>
      <dgm:spPr/>
      <dgm:t>
        <a:bodyPr/>
        <a:lstStyle/>
        <a:p>
          <a:endParaRPr lang="en-US"/>
        </a:p>
      </dgm:t>
    </dgm:pt>
    <dgm:pt modelId="{8DD7ACC7-A322-4ED2-A240-88A55026B7DB}" type="pres">
      <dgm:prSet presAssocID="{B20E2976-7357-4495-9E9F-42F30FCDD954}" presName="cycle" presStyleCnt="0">
        <dgm:presLayoutVars>
          <dgm:dir/>
          <dgm:resizeHandles val="exact"/>
        </dgm:presLayoutVars>
      </dgm:prSet>
      <dgm:spPr/>
    </dgm:pt>
    <dgm:pt modelId="{2C22B611-FC7F-406D-88D9-2436D861F842}" type="pres">
      <dgm:prSet presAssocID="{7D31C4B3-C372-4927-A416-0C24B28480B2}" presName="node" presStyleLbl="node1" presStyleIdx="0" presStyleCnt="2">
        <dgm:presLayoutVars>
          <dgm:bulletEnabled val="1"/>
        </dgm:presLayoutVars>
      </dgm:prSet>
      <dgm:spPr/>
    </dgm:pt>
    <dgm:pt modelId="{1B10A0D9-842F-4565-BEA8-29F0C1845678}" type="pres">
      <dgm:prSet presAssocID="{339E81AD-8016-45FA-8DFE-A71167F48BBA}" presName="sibTrans" presStyleLbl="sibTrans2D1" presStyleIdx="0" presStyleCnt="2"/>
      <dgm:spPr/>
    </dgm:pt>
    <dgm:pt modelId="{E1B3E61F-7F01-4A97-8131-376B6FAD08B3}" type="pres">
      <dgm:prSet presAssocID="{339E81AD-8016-45FA-8DFE-A71167F48BBA}" presName="connectorText" presStyleLbl="sibTrans2D1" presStyleIdx="0" presStyleCnt="2"/>
      <dgm:spPr/>
    </dgm:pt>
    <dgm:pt modelId="{4B0614F3-BF63-46CE-B4FA-C1499C13B050}" type="pres">
      <dgm:prSet presAssocID="{1E9A997A-63CF-43D5-8D3F-A2A641A6F114}" presName="node" presStyleLbl="node1" presStyleIdx="1" presStyleCnt="2">
        <dgm:presLayoutVars>
          <dgm:bulletEnabled val="1"/>
        </dgm:presLayoutVars>
      </dgm:prSet>
      <dgm:spPr/>
    </dgm:pt>
    <dgm:pt modelId="{861CCF71-1B6D-42D3-A38B-86B4C5C80D13}" type="pres">
      <dgm:prSet presAssocID="{344CA3C6-AFA1-4DD1-885A-602FDB079577}" presName="sibTrans" presStyleLbl="sibTrans2D1" presStyleIdx="1" presStyleCnt="2"/>
      <dgm:spPr/>
    </dgm:pt>
    <dgm:pt modelId="{72F49557-AFE4-4DCC-92C0-1A0765F18D82}" type="pres">
      <dgm:prSet presAssocID="{344CA3C6-AFA1-4DD1-885A-602FDB079577}" presName="connectorText" presStyleLbl="sibTrans2D1" presStyleIdx="1" presStyleCnt="2"/>
      <dgm:spPr/>
    </dgm:pt>
  </dgm:ptLst>
  <dgm:cxnLst>
    <dgm:cxn modelId="{1A5AED05-FC48-48EA-80AD-12244637B7C1}" type="presOf" srcId="{339E81AD-8016-45FA-8DFE-A71167F48BBA}" destId="{1B10A0D9-842F-4565-BEA8-29F0C1845678}" srcOrd="0" destOrd="0" presId="urn:microsoft.com/office/officeart/2005/8/layout/cycle2"/>
    <dgm:cxn modelId="{CA66B90B-2D16-4AF1-B2C3-4E906843AA79}" type="presOf" srcId="{1E9A997A-63CF-43D5-8D3F-A2A641A6F114}" destId="{4B0614F3-BF63-46CE-B4FA-C1499C13B050}" srcOrd="0" destOrd="0" presId="urn:microsoft.com/office/officeart/2005/8/layout/cycle2"/>
    <dgm:cxn modelId="{6D4A853A-4BF6-4998-AFB1-0DE6E3D5D654}" type="presOf" srcId="{B20E2976-7357-4495-9E9F-42F30FCDD954}" destId="{8DD7ACC7-A322-4ED2-A240-88A55026B7DB}" srcOrd="0" destOrd="0" presId="urn:microsoft.com/office/officeart/2005/8/layout/cycle2"/>
    <dgm:cxn modelId="{5563DD3C-DECB-4C1A-AC23-E8AADA53F567}" type="presOf" srcId="{344CA3C6-AFA1-4DD1-885A-602FDB079577}" destId="{861CCF71-1B6D-42D3-A38B-86B4C5C80D13}" srcOrd="0" destOrd="0" presId="urn:microsoft.com/office/officeart/2005/8/layout/cycle2"/>
    <dgm:cxn modelId="{9CA1264D-3C3E-4498-9DA7-BC012CC8F63D}" type="presOf" srcId="{344CA3C6-AFA1-4DD1-885A-602FDB079577}" destId="{72F49557-AFE4-4DCC-92C0-1A0765F18D82}" srcOrd="1" destOrd="0" presId="urn:microsoft.com/office/officeart/2005/8/layout/cycle2"/>
    <dgm:cxn modelId="{912555A8-A829-44C0-BB08-7A7B8D32209A}" srcId="{B20E2976-7357-4495-9E9F-42F30FCDD954}" destId="{1E9A997A-63CF-43D5-8D3F-A2A641A6F114}" srcOrd="1" destOrd="0" parTransId="{BC2C9282-AD62-4461-95C9-189D02C89154}" sibTransId="{344CA3C6-AFA1-4DD1-885A-602FDB079577}"/>
    <dgm:cxn modelId="{C47B93A8-CB05-45E1-8749-558AE8F48904}" type="presOf" srcId="{339E81AD-8016-45FA-8DFE-A71167F48BBA}" destId="{E1B3E61F-7F01-4A97-8131-376B6FAD08B3}" srcOrd="1" destOrd="0" presId="urn:microsoft.com/office/officeart/2005/8/layout/cycle2"/>
    <dgm:cxn modelId="{C5E279CC-10D4-4389-8294-244F0F650B9C}" type="presOf" srcId="{7D31C4B3-C372-4927-A416-0C24B28480B2}" destId="{2C22B611-FC7F-406D-88D9-2436D861F842}" srcOrd="0" destOrd="0" presId="urn:microsoft.com/office/officeart/2005/8/layout/cycle2"/>
    <dgm:cxn modelId="{166634E0-C946-4C2D-A9EC-96CEE41A7E55}" srcId="{B20E2976-7357-4495-9E9F-42F30FCDD954}" destId="{7D31C4B3-C372-4927-A416-0C24B28480B2}" srcOrd="0" destOrd="0" parTransId="{3E51E95A-AD50-4084-874F-B4E2FDC5A1C7}" sibTransId="{339E81AD-8016-45FA-8DFE-A71167F48BBA}"/>
    <dgm:cxn modelId="{52A15E6A-A63F-4AE9-85E9-A2FB4251D08E}" type="presParOf" srcId="{8DD7ACC7-A322-4ED2-A240-88A55026B7DB}" destId="{2C22B611-FC7F-406D-88D9-2436D861F842}" srcOrd="0" destOrd="0" presId="urn:microsoft.com/office/officeart/2005/8/layout/cycle2"/>
    <dgm:cxn modelId="{530AE04A-BB9E-4E2C-8FD5-BFCAA7FD712E}" type="presParOf" srcId="{8DD7ACC7-A322-4ED2-A240-88A55026B7DB}" destId="{1B10A0D9-842F-4565-BEA8-29F0C1845678}" srcOrd="1" destOrd="0" presId="urn:microsoft.com/office/officeart/2005/8/layout/cycle2"/>
    <dgm:cxn modelId="{17717A13-7093-4B27-B2B2-AB645BE24E3B}" type="presParOf" srcId="{1B10A0D9-842F-4565-BEA8-29F0C1845678}" destId="{E1B3E61F-7F01-4A97-8131-376B6FAD08B3}" srcOrd="0" destOrd="0" presId="urn:microsoft.com/office/officeart/2005/8/layout/cycle2"/>
    <dgm:cxn modelId="{F79A2122-6C21-4912-A5EB-CD6A98640E8A}" type="presParOf" srcId="{8DD7ACC7-A322-4ED2-A240-88A55026B7DB}" destId="{4B0614F3-BF63-46CE-B4FA-C1499C13B050}" srcOrd="2" destOrd="0" presId="urn:microsoft.com/office/officeart/2005/8/layout/cycle2"/>
    <dgm:cxn modelId="{7C9E7913-1368-4AA2-BCA7-707065640255}" type="presParOf" srcId="{8DD7ACC7-A322-4ED2-A240-88A55026B7DB}" destId="{861CCF71-1B6D-42D3-A38B-86B4C5C80D13}" srcOrd="3" destOrd="0" presId="urn:microsoft.com/office/officeart/2005/8/layout/cycle2"/>
    <dgm:cxn modelId="{A7B1FDA2-7136-4304-B50B-9FD7280B2CD6}" type="presParOf" srcId="{861CCF71-1B6D-42D3-A38B-86B4C5C80D13}" destId="{72F49557-AFE4-4DCC-92C0-1A0765F18D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2B611-FC7F-406D-88D9-2436D861F842}">
      <dsp:nvSpPr>
        <dsp:cNvPr id="0" name=""/>
        <dsp:cNvSpPr/>
      </dsp:nvSpPr>
      <dsp:spPr>
        <a:xfrm>
          <a:off x="546" y="29928"/>
          <a:ext cx="3594083" cy="35940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Arial" panose="020B0604020202020204" pitchFamily="34" charset="0"/>
              <a:cs typeface="Arial" panose="020B0604020202020204" pitchFamily="34" charset="0"/>
            </a:rPr>
            <a:t>Helps maintain a safe and healthy research environment</a:t>
          </a:r>
          <a:endParaRPr lang="en-US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887" y="556269"/>
        <a:ext cx="2541401" cy="2541401"/>
      </dsp:txXfrm>
    </dsp:sp>
    <dsp:sp modelId="{1B10A0D9-842F-4565-BEA8-29F0C1845678}">
      <dsp:nvSpPr>
        <dsp:cNvPr id="0" name=""/>
        <dsp:cNvSpPr/>
      </dsp:nvSpPr>
      <dsp:spPr>
        <a:xfrm>
          <a:off x="3313083" y="-477698"/>
          <a:ext cx="2234741" cy="1213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313083" y="-235097"/>
        <a:ext cx="1870840" cy="727801"/>
      </dsp:txXfrm>
    </dsp:sp>
    <dsp:sp modelId="{4B0614F3-BF63-46CE-B4FA-C1499C13B050}">
      <dsp:nvSpPr>
        <dsp:cNvPr id="0" name=""/>
        <dsp:cNvSpPr/>
      </dsp:nvSpPr>
      <dsp:spPr>
        <a:xfrm>
          <a:off x="5392773" y="29928"/>
          <a:ext cx="3594083" cy="35940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Prevents occupational injury and illness</a:t>
          </a:r>
        </a:p>
      </dsp:txBody>
      <dsp:txXfrm>
        <a:off x="5919114" y="556269"/>
        <a:ext cx="2541401" cy="2541401"/>
      </dsp:txXfrm>
    </dsp:sp>
    <dsp:sp modelId="{861CCF71-1B6D-42D3-A38B-86B4C5C80D13}">
      <dsp:nvSpPr>
        <dsp:cNvPr id="0" name=""/>
        <dsp:cNvSpPr/>
      </dsp:nvSpPr>
      <dsp:spPr>
        <a:xfrm rot="10800000">
          <a:off x="3439578" y="2918636"/>
          <a:ext cx="2234741" cy="1213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803479" y="3161237"/>
        <a:ext cx="1870840" cy="727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B87E-4591-47A1-9046-CF63F17215EF}" type="datetime2">
              <a:rPr lang="en-US" smtClean="0"/>
              <a:t>Wednesday, January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038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4827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72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4321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345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853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5064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76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Wednesday, January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4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49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556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January 11,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January 11,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1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03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6793-3458-4587-8168-65F0C37A92D2}" type="datetime2">
              <a:rPr lang="en-US" smtClean="0"/>
              <a:t>Wednesday, January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January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u.edu/research/faculty-resources/docs/slu-osha-notice-to-employees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.cummings@health.slu.ed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u.edu/facilities/risk-management-insurance/employeereportofinjuryuniv2022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8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42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3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8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0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4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7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9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0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1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2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3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56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8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0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1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2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3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4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5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6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7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1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861D4-2C99-A4EA-5F1D-AD6F92DFF3EB}"/>
              </a:ext>
            </a:extLst>
          </p:cNvPr>
          <p:cNvSpPr txBox="1"/>
          <p:nvPr/>
        </p:nvSpPr>
        <p:spPr>
          <a:xfrm>
            <a:off x="2964807" y="414141"/>
            <a:ext cx="690464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Saint Louis University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Occupational Health Program for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Laboratory and Animal Research</a:t>
            </a:r>
          </a:p>
        </p:txBody>
      </p:sp>
      <p:pic>
        <p:nvPicPr>
          <p:cNvPr id="163" name="Picture 4" descr="Click here for presentation on how to protect your health and stay safe at work.">
            <a:extLst>
              <a:ext uri="{FF2B5EF4-FFF2-40B4-BE49-F238E27FC236}">
                <a16:creationId xmlns:a16="http://schemas.microsoft.com/office/drawing/2014/main" id="{33BCEA2B-6161-94A1-FB25-C42E494D7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 r="1" b="29701"/>
          <a:stretch/>
        </p:blipFill>
        <p:spPr bwMode="auto">
          <a:xfrm>
            <a:off x="2892587" y="2982238"/>
            <a:ext cx="7146295" cy="36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8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33C4E-8932-A8A5-6AB6-E8680DEF1B2D}"/>
              </a:ext>
            </a:extLst>
          </p:cNvPr>
          <p:cNvSpPr txBox="1"/>
          <p:nvPr/>
        </p:nvSpPr>
        <p:spPr>
          <a:xfrm>
            <a:off x="2250763" y="720897"/>
            <a:ext cx="990263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ABSL-3/BSL-3 Incidents and After Hour Exposures</a:t>
            </a:r>
          </a:p>
        </p:txBody>
      </p:sp>
      <p:sp>
        <p:nvSpPr>
          <p:cNvPr id="3" name="Subtitle 7">
            <a:extLst>
              <a:ext uri="{FF2B5EF4-FFF2-40B4-BE49-F238E27FC236}">
                <a16:creationId xmlns:a16="http://schemas.microsoft.com/office/drawing/2014/main" id="{67B39BF2-230E-E741-8E00-44EC6133966A}"/>
              </a:ext>
            </a:extLst>
          </p:cNvPr>
          <p:cNvSpPr txBox="1">
            <a:spLocks noChangeArrowheads="1"/>
          </p:cNvSpPr>
          <p:nvPr/>
        </p:nvSpPr>
        <p:spPr>
          <a:xfrm>
            <a:off x="2006320" y="1459029"/>
            <a:ext cx="9144000" cy="1938992"/>
          </a:xfrm>
          <a:prstGeom prst="rect">
            <a:avLst/>
          </a:prstGeom>
        </p:spPr>
        <p:txBody>
          <a:bodyPr vert="horz" wrap="square" lIns="91440" tIns="45720" rIns="91440" bIns="45720" rtlCol="0" anchorCtr="1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SSM Health Saint Louis University Hospital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Emergency Department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1201 South Grand Boulevard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St. Louis, MO  63110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Phone (314) 257-1320</a:t>
            </a:r>
          </a:p>
        </p:txBody>
      </p:sp>
      <p:pic>
        <p:nvPicPr>
          <p:cNvPr id="4" name="Picture 3" descr="A picture containing building, sky, outdoor&#10;&#10;Description automatically generated">
            <a:extLst>
              <a:ext uri="{FF2B5EF4-FFF2-40B4-BE49-F238E27FC236}">
                <a16:creationId xmlns:a16="http://schemas.microsoft.com/office/drawing/2014/main" id="{93E76EA6-D950-C076-22FC-DD874252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67" y="3704734"/>
            <a:ext cx="4912713" cy="3115304"/>
          </a:xfrm>
          <a:prstGeom prst="rect">
            <a:avLst/>
          </a:prstGeom>
        </p:spPr>
      </p:pic>
      <p:pic>
        <p:nvPicPr>
          <p:cNvPr id="5" name="Picture 2" descr="A picture containing text, sky, outdoor, scoreboard&#10;&#10;Description automatically generated">
            <a:extLst>
              <a:ext uri="{FF2B5EF4-FFF2-40B4-BE49-F238E27FC236}">
                <a16:creationId xmlns:a16="http://schemas.microsoft.com/office/drawing/2014/main" id="{2521D988-6D01-968F-41F9-F50D6FDC0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245" y="3704734"/>
            <a:ext cx="4981671" cy="31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7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33C4E-8932-A8A5-6AB6-E8680DEF1B2D}"/>
              </a:ext>
            </a:extLst>
          </p:cNvPr>
          <p:cNvSpPr txBox="1"/>
          <p:nvPr/>
        </p:nvSpPr>
        <p:spPr>
          <a:xfrm>
            <a:off x="2090584" y="694579"/>
            <a:ext cx="990263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Records</a:t>
            </a:r>
          </a:p>
        </p:txBody>
      </p:sp>
      <p:sp>
        <p:nvSpPr>
          <p:cNvPr id="3" name="Subtitle 7">
            <a:extLst>
              <a:ext uri="{FF2B5EF4-FFF2-40B4-BE49-F238E27FC236}">
                <a16:creationId xmlns:a16="http://schemas.microsoft.com/office/drawing/2014/main" id="{67B39BF2-230E-E741-8E00-44EC6133966A}"/>
              </a:ext>
            </a:extLst>
          </p:cNvPr>
          <p:cNvSpPr txBox="1">
            <a:spLocks noChangeArrowheads="1"/>
          </p:cNvSpPr>
          <p:nvPr/>
        </p:nvSpPr>
        <p:spPr>
          <a:xfrm>
            <a:off x="2006320" y="1459029"/>
            <a:ext cx="9767758" cy="4996240"/>
          </a:xfrm>
          <a:prstGeom prst="rect">
            <a:avLst/>
          </a:prstGeom>
        </p:spPr>
        <p:txBody>
          <a:bodyPr vert="horz" wrap="square" lIns="91440" tIns="45720" rIns="91440" bIns="45720" rtlCol="0" anchorCtr="1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You have a right to access your employee exposure and employee medical records.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How do I obtain a copy of my employee medical records?</a:t>
            </a:r>
          </a:p>
          <a:p>
            <a:pPr marL="1371600" lvl="2" indent="-4572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A53010"/>
              </a:buClr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Provide a written request to Saint Louis University Risk Management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How do I obtain a copy of my radiation dosimetry records?</a:t>
            </a:r>
          </a:p>
          <a:p>
            <a:pPr marL="1371600" lvl="2" indent="-4572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A53010"/>
              </a:buClr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Provide a written request to Saint Louis University Environmental Health and Safety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More information is available at the following link: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https://www.slu.edu/research/faculty-resources/docs/slu-osha-notice-to-employees.pdf</a:t>
            </a:r>
            <a:endParaRPr lang="en-US" alt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5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EE1C0C-962A-F205-6080-DB3166E2EC4F}"/>
              </a:ext>
            </a:extLst>
          </p:cNvPr>
          <p:cNvSpPr txBox="1"/>
          <p:nvPr/>
        </p:nvSpPr>
        <p:spPr>
          <a:xfrm>
            <a:off x="2295645" y="336803"/>
            <a:ext cx="9105854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Occupational Health Program </a:t>
            </a:r>
            <a:r>
              <a:rPr lang="en-US" sz="3600" dirty="0">
                <a:solidFill>
                  <a:schemeClr val="bg1"/>
                </a:solidFill>
              </a:rPr>
              <a:t>Contact Information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21BE6-D917-6B0B-4497-C1C14A912DC4}"/>
              </a:ext>
            </a:extLst>
          </p:cNvPr>
          <p:cNvSpPr txBox="1"/>
          <p:nvPr/>
        </p:nvSpPr>
        <p:spPr>
          <a:xfrm>
            <a:off x="2611224" y="1889683"/>
            <a:ext cx="8474697" cy="3999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Occupational Health Program Manager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Steven Cummings, MD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steven.cummings@health.slu.edu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Doisy Hall, R311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314-977-7026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Note: The OHP office is staffed part time and does not provide injury care.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6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DBC984-EE78-106F-858B-5212E5BFF36C}"/>
              </a:ext>
            </a:extLst>
          </p:cNvPr>
          <p:cNvSpPr txBox="1"/>
          <p:nvPr/>
        </p:nvSpPr>
        <p:spPr>
          <a:xfrm>
            <a:off x="1927999" y="685595"/>
            <a:ext cx="910585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Important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79E5C-1C50-AA58-D262-5751B14371A2}"/>
              </a:ext>
            </a:extLst>
          </p:cNvPr>
          <p:cNvSpPr txBox="1"/>
          <p:nvPr/>
        </p:nvSpPr>
        <p:spPr>
          <a:xfrm>
            <a:off x="1409525" y="1677971"/>
            <a:ext cx="9624328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these slides are specific to personnel (including students) working in research laboratories or animal facilities.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injured in teaching labs as part of their coursework should report to Student Health or SSM Health Saint Louis University Hospital for emergencies or after hour care.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8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F3919-F687-EC9A-0212-36A04C0251DD}"/>
              </a:ext>
            </a:extLst>
          </p:cNvPr>
          <p:cNvSpPr txBox="1"/>
          <p:nvPr/>
        </p:nvSpPr>
        <p:spPr>
          <a:xfrm>
            <a:off x="2375553" y="674889"/>
            <a:ext cx="741889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Slide Deck 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34273E-2FEA-86C5-2CD3-01974A080351}"/>
              </a:ext>
            </a:extLst>
          </p:cNvPr>
          <p:cNvSpPr txBox="1"/>
          <p:nvPr/>
        </p:nvSpPr>
        <p:spPr>
          <a:xfrm>
            <a:off x="2262428" y="1649691"/>
            <a:ext cx="9681333" cy="410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Provide education on the new Occupational Health Program (OHP)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What is the OHP?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Employee Health Program changes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Where do I go to get a vaccine?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Where do I go if I get injured?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How do I get a copy of my records?</a:t>
            </a:r>
          </a:p>
        </p:txBody>
      </p:sp>
    </p:spTree>
    <p:extLst>
      <p:ext uri="{BB962C8B-B14F-4D97-AF65-F5344CB8AC3E}">
        <p14:creationId xmlns:p14="http://schemas.microsoft.com/office/powerpoint/2010/main" val="101586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F9942-0CB0-C45C-76C2-33715923F380}"/>
              </a:ext>
            </a:extLst>
          </p:cNvPr>
          <p:cNvSpPr txBox="1"/>
          <p:nvPr/>
        </p:nvSpPr>
        <p:spPr>
          <a:xfrm>
            <a:off x="1794897" y="624110"/>
            <a:ext cx="971299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Occupational Health Program (OHP)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CECD03A4-4E4A-5C8C-0C79-0399BFC696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579617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71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7AF110-3E19-CDF9-BA51-E98042CB969E}"/>
              </a:ext>
            </a:extLst>
          </p:cNvPr>
          <p:cNvSpPr txBox="1"/>
          <p:nvPr/>
        </p:nvSpPr>
        <p:spPr>
          <a:xfrm>
            <a:off x="1245798" y="645106"/>
            <a:ext cx="10588721" cy="71630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Who Needs to Enroll in OHP?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6F7C0-FDF9-C2EF-CAFF-8F60EA6696E5}"/>
              </a:ext>
            </a:extLst>
          </p:cNvPr>
          <p:cNvSpPr txBox="1"/>
          <p:nvPr/>
        </p:nvSpPr>
        <p:spPr>
          <a:xfrm>
            <a:off x="1142004" y="1538769"/>
            <a:ext cx="7654126" cy="4880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Anyone working in SLU research laboratories or animal research facilities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charset="2"/>
              <a:buChar char="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level of OHP participation is based on risk assessment of hazards posed by their assigned duties and setting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Those enrolled in our Select Agent Program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 under the Select Agent Rule (42 CFR 73)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Individuals working with Risk Group 3  recombinant materials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Individuals working with: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Infectious or biohazardous materials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Chemicals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Radioactive materials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hazards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" name="Picture 39" descr="Person using microscope">
            <a:extLst>
              <a:ext uri="{FF2B5EF4-FFF2-40B4-BE49-F238E27FC236}">
                <a16:creationId xmlns:a16="http://schemas.microsoft.com/office/drawing/2014/main" id="{95C7DAE9-C76D-02F4-A5AE-806AA5C40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2" r="31474" b="1"/>
          <a:stretch/>
        </p:blipFill>
        <p:spPr>
          <a:xfrm>
            <a:off x="9392478" y="2183867"/>
            <a:ext cx="2442041" cy="2490265"/>
          </a:xfrm>
          <a:prstGeom prst="rect">
            <a:avLst/>
          </a:prstGeom>
        </p:spPr>
      </p:pic>
      <p:sp>
        <p:nvSpPr>
          <p:cNvPr id="8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5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07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5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70" name="Rectangle 208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4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086" name="Rectangle 208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68CF8-29B5-9E5D-7760-5018D43F741F}"/>
              </a:ext>
            </a:extLst>
          </p:cNvPr>
          <p:cNvSpPr txBox="1"/>
          <p:nvPr/>
        </p:nvSpPr>
        <p:spPr>
          <a:xfrm>
            <a:off x="1245798" y="388802"/>
            <a:ext cx="10521040" cy="649974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OHP Services for Laboratory and Animal Research</a:t>
            </a:r>
          </a:p>
        </p:txBody>
      </p:sp>
      <p:sp>
        <p:nvSpPr>
          <p:cNvPr id="2088" name="Rectangle 2090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E95BF-6DEA-FB45-7B8D-4AAA30343D16}"/>
              </a:ext>
            </a:extLst>
          </p:cNvPr>
          <p:cNvSpPr txBox="1"/>
          <p:nvPr/>
        </p:nvSpPr>
        <p:spPr>
          <a:xfrm>
            <a:off x="1120574" y="1530285"/>
            <a:ext cx="5573086" cy="4778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 clearance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Vaccination review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Respirator fit testing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Confidential assistance for: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Laboratory animal allergies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Pregnancy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Immunocompromised individuals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2" name="Picture 4" descr="Respirator Fit Testing | OSHA-Compliant Fit Testing">
            <a:extLst>
              <a:ext uri="{FF2B5EF4-FFF2-40B4-BE49-F238E27FC236}">
                <a16:creationId xmlns:a16="http://schemas.microsoft.com/office/drawing/2014/main" id="{AA94F43C-AAD0-DE40-DD31-577B0FBF2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4" r="-2" b="-2"/>
          <a:stretch/>
        </p:blipFill>
        <p:spPr bwMode="auto">
          <a:xfrm>
            <a:off x="7118822" y="1498615"/>
            <a:ext cx="4648016" cy="35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3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4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CFA28-3544-2D99-2A2C-DEDE9AB29FD9}"/>
              </a:ext>
            </a:extLst>
          </p:cNvPr>
          <p:cNvSpPr txBox="1"/>
          <p:nvPr/>
        </p:nvSpPr>
        <p:spPr>
          <a:xfrm>
            <a:off x="502391" y="645106"/>
            <a:ext cx="11558059" cy="6504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Work Specific Vaccinations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B4B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7190A-26F1-A2DD-C594-95F040702413}"/>
              </a:ext>
            </a:extLst>
          </p:cNvPr>
          <p:cNvSpPr txBox="1"/>
          <p:nvPr/>
        </p:nvSpPr>
        <p:spPr>
          <a:xfrm>
            <a:off x="649224" y="1459614"/>
            <a:ext cx="7806518" cy="4433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Work-specific vaccination requirements are specified for each Institutional Biosafety Committee (IBC) protocol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IBC protocol page 3, section 9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Principal Investigator (PI) is responsible for ensuring that their personnel are compliant with specific vaccination requirements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 with the OHP manager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OHP manager will refer personnel to appropriate vaccine provider </a:t>
            </a:r>
          </a:p>
          <a:p>
            <a:pPr marL="1828800" lvl="3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 - Concentra Urgent Care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CB6855"/>
              </a:buClr>
              <a:buFont typeface="Wingdings 3" charset="2"/>
              <a:buChar char="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xford COVID-19 vaccine begins human trial stage | University of Oxford">
            <a:extLst>
              <a:ext uri="{FF2B5EF4-FFF2-40B4-BE49-F238E27FC236}">
                <a16:creationId xmlns:a16="http://schemas.microsoft.com/office/drawing/2014/main" id="{0E3E9723-048F-CE9F-BEBB-4EA7C7C53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0" r="21753"/>
          <a:stretch/>
        </p:blipFill>
        <p:spPr bwMode="auto">
          <a:xfrm>
            <a:off x="8380947" y="2040390"/>
            <a:ext cx="3710402" cy="33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2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LEASE NOTE, message on the card shown by a man">
            <a:extLst>
              <a:ext uri="{FF2B5EF4-FFF2-40B4-BE49-F238E27FC236}">
                <a16:creationId xmlns:a16="http://schemas.microsoft.com/office/drawing/2014/main" id="{FB088BF6-7B1E-4AF9-E3EE-B2CFF581E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85" y="340242"/>
            <a:ext cx="4210494" cy="28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AA0C6-C8B4-E52D-5930-B03FE09B03E5}"/>
              </a:ext>
            </a:extLst>
          </p:cNvPr>
          <p:cNvSpPr txBox="1"/>
          <p:nvPr/>
        </p:nvSpPr>
        <p:spPr>
          <a:xfrm>
            <a:off x="2164048" y="3255554"/>
            <a:ext cx="9470452" cy="312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</a:rPr>
              <a:t>University Employee Health functions are no longer located in the SSM Health Saint Louis </a:t>
            </a:r>
            <a:r>
              <a:rPr lang="en-US" sz="2800" b="1">
                <a:solidFill>
                  <a:srgbClr val="FF0000"/>
                </a:solidFill>
              </a:rPr>
              <a:t>University Hospital </a:t>
            </a:r>
            <a:r>
              <a:rPr lang="en-US" sz="2800" b="1" dirty="0">
                <a:solidFill>
                  <a:srgbClr val="FF0000"/>
                </a:solidFill>
              </a:rPr>
              <a:t>Employee Health Office Location!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US" sz="2400" dirty="0"/>
              <a:t>The </a:t>
            </a:r>
            <a:r>
              <a:rPr lang="en-US" sz="2400" b="1" dirty="0"/>
              <a:t>Occupational Health Program </a:t>
            </a:r>
            <a:r>
              <a:rPr lang="en-US" sz="2400" b="1" u="sng" dirty="0"/>
              <a:t>and</a:t>
            </a:r>
            <a:r>
              <a:rPr lang="en-US" sz="2400" b="1" dirty="0"/>
              <a:t> contracted medical vendor</a:t>
            </a:r>
            <a:r>
              <a:rPr lang="en-US" sz="2400" dirty="0"/>
              <a:t> have replaced Employee Health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US" sz="2400" b="1" dirty="0"/>
              <a:t>Pay careful attention to the changes highlighted on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130112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54ACB45C-5E2E-10AC-7794-285CDDF6EF29}"/>
              </a:ext>
            </a:extLst>
          </p:cNvPr>
          <p:cNvGrpSpPr/>
          <p:nvPr/>
        </p:nvGrpSpPr>
        <p:grpSpPr>
          <a:xfrm>
            <a:off x="1866506" y="353574"/>
            <a:ext cx="9125147" cy="1164142"/>
            <a:chOff x="3260765" y="0"/>
            <a:chExt cx="3135213" cy="87184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DBCAAA0-D89C-E903-20CD-C61410DECF0A}"/>
                </a:ext>
              </a:extLst>
            </p:cNvPr>
            <p:cNvSpPr/>
            <p:nvPr/>
          </p:nvSpPr>
          <p:spPr>
            <a:xfrm>
              <a:off x="3260765" y="0"/>
              <a:ext cx="3135213" cy="87184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6651D20-7A56-DC9D-2FF3-8EE32FE0CB6A}"/>
                </a:ext>
              </a:extLst>
            </p:cNvPr>
            <p:cNvSpPr txBox="1"/>
            <p:nvPr/>
          </p:nvSpPr>
          <p:spPr>
            <a:xfrm>
              <a:off x="3260765" y="0"/>
              <a:ext cx="3135213" cy="871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latin typeface="Dante" panose="02020502050200020203" pitchFamily="18" charset="0"/>
                </a:rPr>
                <a:t>Work-Related Injury, Incident or Exposure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3EAAB2-4424-9A34-8356-BEE7BEC434F0}"/>
              </a:ext>
            </a:extLst>
          </p:cNvPr>
          <p:cNvSpPr txBox="1"/>
          <p:nvPr/>
        </p:nvSpPr>
        <p:spPr>
          <a:xfrm>
            <a:off x="1866506" y="1764529"/>
            <a:ext cx="10148285" cy="508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400"/>
              </a:spcBef>
              <a:spcAft>
                <a:spcPts val="400"/>
              </a:spcAft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Report to supervisor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Complete Employee Report</a:t>
            </a:r>
            <a:r>
              <a:rPr lang="en-US" sz="2400" dirty="0"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www.slu.edu/facilities/risk-management-insurance/employeereportofinjuryuniv2022.pdf</a:t>
            </a:r>
            <a:endParaRPr lang="en-US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Seek treatment:</a:t>
            </a:r>
          </a:p>
          <a:p>
            <a:pPr marL="1371600" lvl="2" indent="-457200">
              <a:spcBef>
                <a:spcPts val="400"/>
              </a:spcBef>
              <a:spcAft>
                <a:spcPts val="40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</a:rPr>
              <a:t>ABSL-3/BSL-3 Incidents and Exposures</a:t>
            </a:r>
          </a:p>
          <a:p>
            <a:pPr marL="1828800" marR="0" lvl="3" indent="-457200" algn="l" defTabSz="4572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US" sz="2000" dirty="0"/>
              <a:t>SSM Health Saint Louis University Hospital Emergency Dept. </a:t>
            </a:r>
          </a:p>
          <a:p>
            <a:pPr marL="1371600" lvl="2" indent="-457200">
              <a:spcBef>
                <a:spcPts val="400"/>
              </a:spcBef>
              <a:spcAft>
                <a:spcPts val="40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</a:rPr>
              <a:t>Other Work-Related Injuries</a:t>
            </a:r>
          </a:p>
          <a:p>
            <a:pPr marL="1828800" marR="0" lvl="3" indent="-457200" algn="l" defTabSz="4572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US" sz="2000" dirty="0"/>
              <a:t>Concentra – 3100 Market Street; phone 314-421-2557 </a:t>
            </a:r>
          </a:p>
          <a:p>
            <a:pPr marL="2286000" lvl="4" indent="-4572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b="0" dirty="0">
                <a:solidFill>
                  <a:srgbClr val="FF0000"/>
                </a:solidFill>
              </a:rPr>
              <a:t>during normal business hours, 8:00 AM- 5:00 PM</a:t>
            </a:r>
            <a:endParaRPr lang="en-US" dirty="0"/>
          </a:p>
          <a:p>
            <a:pPr marL="1828800" marR="0" lvl="3" indent="-457200" algn="l" defTabSz="4572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US" sz="2000" dirty="0"/>
              <a:t>SSM Health Saint Louis University Hospital Emergency Dept.</a:t>
            </a:r>
          </a:p>
          <a:p>
            <a:pPr marL="2286000" lvl="4" indent="-4572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dirty="0">
                <a:solidFill>
                  <a:srgbClr val="FF0000"/>
                </a:solidFill>
              </a:rPr>
              <a:t>after hours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7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41CFC2-98B1-E634-BC1C-36158B42BB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59" y="1513207"/>
            <a:ext cx="2025650" cy="320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87BB90-E4B6-E965-50F0-F8FE01555CAA}"/>
              </a:ext>
            </a:extLst>
          </p:cNvPr>
          <p:cNvSpPr txBox="1"/>
          <p:nvPr/>
        </p:nvSpPr>
        <p:spPr>
          <a:xfrm>
            <a:off x="3047048" y="1934536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3100 Market Street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St. Louis, MO  63103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Phone (314) 421-2557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6D03E-2696-1102-69C5-35E57ED4F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8" t="6878" r="17506" b="32691"/>
          <a:stretch/>
        </p:blipFill>
        <p:spPr>
          <a:xfrm>
            <a:off x="2364007" y="3142418"/>
            <a:ext cx="5616194" cy="3369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55A4D3-AAF6-36C4-C105-7A18BE49E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7" t="5556" r="26667" b="35555"/>
          <a:stretch/>
        </p:blipFill>
        <p:spPr>
          <a:xfrm>
            <a:off x="8823935" y="1453767"/>
            <a:ext cx="2876378" cy="5058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A91027-4026-A230-3ADF-CE252352F15D}"/>
              </a:ext>
            </a:extLst>
          </p:cNvPr>
          <p:cNvSpPr txBox="1"/>
          <p:nvPr/>
        </p:nvSpPr>
        <p:spPr>
          <a:xfrm>
            <a:off x="1626785" y="688047"/>
            <a:ext cx="1019065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Work Related Illnesses or Injuries and Vaccinations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F3ED3-7641-57BB-121A-23203084066E}"/>
              </a:ext>
            </a:extLst>
          </p:cNvPr>
          <p:cNvSpPr txBox="1"/>
          <p:nvPr/>
        </p:nvSpPr>
        <p:spPr>
          <a:xfrm>
            <a:off x="2183376" y="6507156"/>
            <a:ext cx="9692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Note: After 5 PM, seek care at SSM Health Saint Louis University Hospital Emergency Department</a:t>
            </a:r>
          </a:p>
        </p:txBody>
      </p:sp>
    </p:spTree>
    <p:extLst>
      <p:ext uri="{BB962C8B-B14F-4D97-AF65-F5344CB8AC3E}">
        <p14:creationId xmlns:p14="http://schemas.microsoft.com/office/powerpoint/2010/main" val="31994054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2767</TotalTime>
  <Words>614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Dante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Blevins</dc:creator>
  <cp:lastModifiedBy>Tammy Blevins</cp:lastModifiedBy>
  <cp:revision>13</cp:revision>
  <dcterms:created xsi:type="dcterms:W3CDTF">2022-12-06T17:01:32Z</dcterms:created>
  <dcterms:modified xsi:type="dcterms:W3CDTF">2023-01-11T17:44:27Z</dcterms:modified>
</cp:coreProperties>
</file>