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5143500" cx="9144000"/>
  <p:notesSz cx="6858000" cy="9144000"/>
  <p:embeddedFontLst>
    <p:embeddedFont>
      <p:font typeface="Proxima Nova"/>
      <p:regular r:id="rId19"/>
      <p:bold r:id="rId20"/>
      <p:italic r:id="rId21"/>
      <p:boldItalic r:id="rId22"/>
    </p:embeddedFont>
    <p:embeddedFont>
      <p:font typeface="Oswald"/>
      <p:regular r:id="rId23"/>
      <p:bold r:id="rId24"/>
    </p:embeddedFont>
    <p:embeddedFont>
      <p:font typeface="Alfa Slab One"/>
      <p:regular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A7388E1-400B-436B-85EE-0BAFB4C92D7A}">
  <a:tblStyle styleId="{8A7388E1-400B-436B-85EE-0BAFB4C92D7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roximaNova-bold.fntdata"/><Relationship Id="rId22" Type="http://schemas.openxmlformats.org/officeDocument/2006/relationships/font" Target="fonts/ProximaNova-boldItalic.fntdata"/><Relationship Id="rId21" Type="http://schemas.openxmlformats.org/officeDocument/2006/relationships/font" Target="fonts/ProximaNova-italic.fntdata"/><Relationship Id="rId24" Type="http://schemas.openxmlformats.org/officeDocument/2006/relationships/font" Target="fonts/Oswald-bold.fntdata"/><Relationship Id="rId23" Type="http://schemas.openxmlformats.org/officeDocument/2006/relationships/font" Target="fonts/Oswald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5" Type="http://schemas.openxmlformats.org/officeDocument/2006/relationships/font" Target="fonts/AlfaSlabOne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font" Target="fonts/ProximaNova-regular.fntdata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4756ccc803_4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24756ccc803_4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80651e2a59_0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80651e2a59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4af47fb60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4af47fb60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80651e2a5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80651e2a5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80651e2a59_0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80651e2a59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4756ccc80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4756ccc80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4756ccc80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4756ccc80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80651e2a59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80651e2a5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80651e2a59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80651e2a59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80651e2a59_0_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280651e2a59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80651e2a59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80651e2a59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4278300" y="2751163"/>
            <a:ext cx="58740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Font typeface="Oswald"/>
              <a:buNone/>
              <a:defRPr sz="5400"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165823"/>
            <a:ext cx="8520600" cy="73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67925"/>
            <a:ext cx="8520600" cy="198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2242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11700" y="2480550"/>
            <a:ext cx="8114400" cy="244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490875"/>
            <a:ext cx="2808000" cy="30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83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10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375599"/>
            <a:ext cx="4045200" cy="1551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981125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lfa Slab One"/>
              <a:buNone/>
              <a:defRPr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ame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roxima Nova"/>
              <a:buChar char="●"/>
              <a:defRPr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www.slu.edu/research/faculty-resources/docs/slu-osha-notice-to-employees.pdf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mailto:ehs@slu.edu" TargetMode="External"/><Relationship Id="rId4" Type="http://schemas.openxmlformats.org/officeDocument/2006/relationships/hyperlink" Target="mailto:steven.cummings@health.slu.edu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mailto:steven.cummings@health.slu.edu" TargetMode="External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mailto:steven.cummings@health.slu.edu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ww.slu.edu/facilities/risk-management-insurance/docs/employeereportofinjuryuniv2022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Saint Louis University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Health Exposures and Reporting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2"/>
          <p:cNvPicPr preferRelativeResize="0"/>
          <p:nvPr/>
        </p:nvPicPr>
        <p:blipFill rotWithShape="1">
          <a:blip r:embed="rId3">
            <a:alphaModFix/>
          </a:blip>
          <a:srcRect b="5654" l="685" r="0" t="3872"/>
          <a:stretch/>
        </p:blipFill>
        <p:spPr>
          <a:xfrm>
            <a:off x="945375" y="19063"/>
            <a:ext cx="7253239" cy="51053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Employee Records</a:t>
            </a:r>
            <a:endParaRPr/>
          </a:p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 have a right to access your employee exposure and employee medical records.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How do I obtain a copy of my employee medical records?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Provide a written request to Saint Louis University Risk Management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How do I obtain a copy of my radiation dosimetry records?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Provide a written request to Saint Louis University Environmental Health and Safety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More information is available </a:t>
            </a:r>
            <a:r>
              <a:rPr lang="en" u="sng">
                <a:solidFill>
                  <a:schemeClr val="hlink"/>
                </a:solidFill>
                <a:hlinkClick r:id="rId3"/>
              </a:rPr>
              <a:t>here</a:t>
            </a:r>
            <a:r>
              <a:rPr lang="en"/>
              <a:t>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</a:t>
            </a:r>
            <a:endParaRPr/>
          </a:p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Contact </a:t>
            </a:r>
            <a:r>
              <a:rPr lang="en" u="sng">
                <a:solidFill>
                  <a:schemeClr val="hlink"/>
                </a:solidFill>
                <a:hlinkClick r:id="rId3"/>
              </a:rPr>
              <a:t>ehs@slu.edu</a:t>
            </a:r>
            <a:r>
              <a:rPr lang="en"/>
              <a:t> or </a:t>
            </a:r>
            <a:r>
              <a:rPr lang="en" u="sng">
                <a:solidFill>
                  <a:schemeClr val="accent5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steven.cummings@health.slu.edu</a:t>
            </a:r>
            <a:r>
              <a:rPr lang="en"/>
              <a:t> with any questions.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Please complete the Safety Awareness Quiz on Health Exposures and Reporting by October 31st, 2023.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Exposure Routes</a:t>
            </a:r>
            <a:endParaRPr/>
          </a:p>
        </p:txBody>
      </p:sp>
      <p:graphicFrame>
        <p:nvGraphicFramePr>
          <p:cNvPr id="62" name="Google Shape;62;p14"/>
          <p:cNvGraphicFramePr/>
          <p:nvPr/>
        </p:nvGraphicFramePr>
        <p:xfrm>
          <a:off x="311700" y="1115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{8A7388E1-400B-436B-85EE-0BAFB4C92D7A}</a:tableStyleId>
              </a:tblPr>
              <a:tblGrid>
                <a:gridCol w="2015175"/>
                <a:gridCol w="2214000"/>
                <a:gridCol w="2114600"/>
                <a:gridCol w="21146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Route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Cause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Immediate Action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Prevention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Inhalation (Breathe in a hazard)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Exposure to vapors, mists, fumes, aerosols, dusts.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Move to fresh air.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Use a </a:t>
                      </a: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chemical</a:t>
                      </a: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 fume hood or BSC. Proper PPE.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Ingestion (Swallow a hazard)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Improperly stored/handled items. Inadequate hand washing.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Seek medical attention.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Proper hand washing and PPE. Store food and drinks outside of lab.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Injection (Contaminated object breaks the skin)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Needles, broken glass, animal bites/scratches.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Wash affected areas.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Use sharps and broken glass containers. Proper PPE.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Absorption through skin and eyes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Improperly stored/handled items. Splashes or spills.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Wash affected areas. Use e</a:t>
                      </a: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yewash/safety shower if necessary.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Proper PPE. Safe storage of hazardous materials.</a:t>
                      </a:r>
                      <a:endParaRPr>
                        <a:solidFill>
                          <a:schemeClr val="dk2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Chemical Hazards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Exposure to certain chemicals can cause acute and/or chronic health effects.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Most chemical exposures can be prevented by: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Using a chemical fume hood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Wearing appropriate PPE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Properly storing and segregating hazardous chemicals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Following lab safety procedures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Ensure safety shower is available and eye wash is flushed weekly for use in case of a chemical exposure.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Biological Hazards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29600"/>
            <a:ext cx="8520600" cy="36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Laboratory Acquired Infections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Virus, bacteria, parasites, mold, fungi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Acquired from lab specimens, blood, or other body fluids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Most are acquired via inhalation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Safe Work Practices and Procedures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Biological Safety Cabinet/Engineering Controls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PPE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Sharps Containers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Proper biohazardous waste handling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Solid waste can be autoclaved or disposed of using Stericycle biohazard waste bags/boxes.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Liquid waste decontaminated with 10% final bleach concentration.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67300"/>
            <a:ext cx="8568300" cy="38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Radiation exposure can be reduced by using appropriate shielding and PPE, minimizing time working with radiation, and increasing distance from radioactive materials.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Radiation Dosimeters (Badges)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Personnel using high energy beta emitters (e.g., P-32) or gamma/x-ray emitters (e.g., I-125) are monitored for exposure using whole body radiation dosimeters and ring dosimeters (if necessary).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Dosimeter application</a:t>
            </a:r>
            <a:endParaRPr/>
          </a:p>
        </p:txBody>
      </p:sp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Radiation Hazards</a:t>
            </a:r>
            <a:endParaRPr/>
          </a:p>
        </p:txBody>
      </p:sp>
      <p:pic>
        <p:nvPicPr>
          <p:cNvPr id="81" name="Google Shape;81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38025" y="3554550"/>
            <a:ext cx="1641975" cy="1430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36417" y="3955350"/>
            <a:ext cx="927184" cy="95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Physical Hazards</a:t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71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More likely to result in sudden injury and generally involve a rapid release of energy.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Fire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Explosive materials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Compressed gases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Extreme temperatures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Radiation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Slips, trips, and falls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Electrical hazards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General awareness and good housekeeping practices can help prevent injury.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Occupational Health Program Services</a:t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Available for all laboratory and animal research personnel.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Assists with: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Medical clearance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Vaccination review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Respirator fit testing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Provides confidential assistance for: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Laboratory animal allergies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Pregnancy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Immunocompromised individuals</a:t>
            </a:r>
            <a:endParaRPr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Occupational Health Program Contact Information</a:t>
            </a:r>
            <a:endParaRPr/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Occupational Health Program Manager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Steven Cummings, MD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steven.cummings@health.slu.edu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Doisy Hall, R311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(314)977-7026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Please Note: The OHP office is staffed part time and does not provide injury care.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Injury/Illness Reporting</a:t>
            </a:r>
            <a:endParaRPr/>
          </a:p>
        </p:txBody>
      </p:sp>
      <p:sp>
        <p:nvSpPr>
          <p:cNvPr id="106" name="Google Shape;106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Following an injury or illness, laboratory or animal facility personnel should: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Report to supervisor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Complete </a:t>
            </a:r>
            <a:r>
              <a:rPr lang="en" u="sng">
                <a:solidFill>
                  <a:schemeClr val="hlink"/>
                </a:solidFill>
                <a:hlinkClick r:id="rId3"/>
              </a:rPr>
              <a:t>Employee Report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Seek treatment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" sz="1800"/>
              <a:t>ABSL-3/BSL-3 Incidents and Emergencies</a:t>
            </a:r>
            <a:endParaRPr sz="1800"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AutoNum type="romanLcPeriod"/>
            </a:pPr>
            <a:r>
              <a:rPr lang="en" sz="1800"/>
              <a:t>SSM Health Saint Louis University Hospital Emergency Department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" sz="1800"/>
              <a:t>Other Work-Related Injuries</a:t>
            </a:r>
            <a:endParaRPr sz="1800"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AutoNum type="romanLcPeriod"/>
            </a:pPr>
            <a:r>
              <a:rPr lang="en" sz="1800"/>
              <a:t>Concentra - 3100 Market Street; phone (314)421-2557</a:t>
            </a:r>
            <a:endParaRPr sz="1800"/>
          </a:p>
          <a:p>
            <a:pPr indent="-342900" lvl="3" marL="18288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During </a:t>
            </a:r>
            <a:r>
              <a:rPr lang="en" sz="1800" u="sng"/>
              <a:t>normal business hours</a:t>
            </a:r>
            <a:r>
              <a:rPr lang="en" sz="1800"/>
              <a:t>, 8:00 AM - 5:00 PM</a:t>
            </a:r>
            <a:endParaRPr sz="1800"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AutoNum type="romanLcPeriod"/>
            </a:pPr>
            <a:r>
              <a:rPr lang="en" sz="1800"/>
              <a:t>SSM Health Saint Louis University Hospital Emergency Department</a:t>
            </a:r>
            <a:endParaRPr sz="1800"/>
          </a:p>
          <a:p>
            <a:pPr indent="-342900" lvl="3" marL="18288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 u="sng"/>
              <a:t>After hours</a:t>
            </a:r>
            <a:endParaRPr sz="1800" u="sng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ameday">
  <a:themeElements>
    <a:clrScheme name="Gameday">
      <a:dk1>
        <a:srgbClr val="4285F4"/>
      </a:dk1>
      <a:lt1>
        <a:srgbClr val="FFFFFF"/>
      </a:lt1>
      <a:dk2>
        <a:srgbClr val="666666"/>
      </a:dk2>
      <a:lt2>
        <a:srgbClr val="D9D9D9"/>
      </a:lt2>
      <a:accent1>
        <a:srgbClr val="455A64"/>
      </a:accent1>
      <a:accent2>
        <a:srgbClr val="607D8B"/>
      </a:accent2>
      <a:accent3>
        <a:srgbClr val="FF5722"/>
      </a:accent3>
      <a:accent4>
        <a:srgbClr val="D84315"/>
      </a:accent4>
      <a:accent5>
        <a:srgbClr val="1C3AA9"/>
      </a:accent5>
      <a:accent6>
        <a:srgbClr val="FFAB40"/>
      </a:accent6>
      <a:hlink>
        <a:srgbClr val="1C3AA9"/>
      </a:hlink>
      <a:folHlink>
        <a:srgbClr val="1C3A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