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Proxima Nov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roximaNova-bold.fntdata"/><Relationship Id="rId10" Type="http://schemas.openxmlformats.org/officeDocument/2006/relationships/slide" Target="slides/slide6.xml"/><Relationship Id="rId32" Type="http://schemas.openxmlformats.org/officeDocument/2006/relationships/font" Target="fonts/ProximaNova-regular.fntdata"/><Relationship Id="rId13" Type="http://schemas.openxmlformats.org/officeDocument/2006/relationships/slide" Target="slides/slide9.xml"/><Relationship Id="rId35" Type="http://schemas.openxmlformats.org/officeDocument/2006/relationships/font" Target="fonts/ProximaNova-boldItalic.fntdata"/><Relationship Id="rId12" Type="http://schemas.openxmlformats.org/officeDocument/2006/relationships/slide" Target="slides/slide8.xml"/><Relationship Id="rId34" Type="http://schemas.openxmlformats.org/officeDocument/2006/relationships/font" Target="fonts/ProximaNova-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e72c2450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e72c2450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5d8b15b6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5d8b15b6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e72c2450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e72c2450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e72c2450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e72c2450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e72c2450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e72c2450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3e72c2450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3e72c2450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3e72c2450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3e72c2450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5d8b15b6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25d8b15b6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5df292c22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5df292c22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5d8b15b6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25d8b15b6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25d8b15b6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25d8b15b6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1b4b0fb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51b4b0fb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5d8b15b6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5d8b15b6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5d8b15b6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25d8b15b6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615c580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615c580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7cc5b86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7cc5b86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5d8b15b6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25d8b15b6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5d8b15b6e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5d8b15b6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9108c76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59108c76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e72c245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e72c245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3e72c245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3e72c2450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3e72c2450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3e72c245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3e72c2450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3e72c2450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25d8b15b6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25d8b15b6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25d8b15b6e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25d8b15b6e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3e72c2450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3e72c2450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50"/>
              <a:buNone/>
              <a:defRPr sz="245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image" Target="../media/image18.png"/><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slu.edu/research/faculty-resources/research-integrity-safety/documents/rsc-application-for-approved-location-change.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mailto:ehs@sl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slu.edu/research/faculty-resources/research-integrity-safety/environmental-health-safety/radiation-safety.php"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hyperlink" Target="https://www.google.com/url?sa=i&amp;url=https%3A%2F%2Fwww.perkinelmer.com%2Fproduct%2Fphosphorus-32-radionuclide-nex053h001mc&amp;psig=AOvVaw3jOvU-TVsvn98T-NV3zWcQ&amp;ust=1685741711066000&amp;source=images&amp;cd=vfe&amp;ved=0CBAQjRxqFwoTCPDjhLKDo_8CFQAAAAAdAAAAABAD" TargetMode="External"/><Relationship Id="rId5" Type="http://schemas.openxmlformats.org/officeDocument/2006/relationships/hyperlink" Target="https://www.perkinelmer.com/product/phosphorus-32-radionuclide-nex053h001mc" TargetMode="External"/><Relationship Id="rId6" Type="http://schemas.openxmlformats.org/officeDocument/2006/relationships/image" Target="../media/image4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271775"/>
            <a:ext cx="8520600" cy="19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000"/>
              <a:t>Saint Louis University</a:t>
            </a:r>
            <a:endParaRPr sz="5000"/>
          </a:p>
          <a:p>
            <a:pPr indent="0" lvl="0" marL="0" rtl="0" algn="ctr">
              <a:spcBef>
                <a:spcPts val="0"/>
              </a:spcBef>
              <a:spcAft>
                <a:spcPts val="0"/>
              </a:spcAft>
              <a:buSzPts val="990"/>
              <a:buNone/>
            </a:pPr>
            <a:r>
              <a:rPr lang="en" sz="5000"/>
              <a:t>Radiation Safety Awareness</a:t>
            </a:r>
            <a:endParaRPr sz="5000"/>
          </a:p>
        </p:txBody>
      </p:sp>
      <p:pic>
        <p:nvPicPr>
          <p:cNvPr id="60" name="Google Shape;60;p13"/>
          <p:cNvPicPr preferRelativeResize="0"/>
          <p:nvPr/>
        </p:nvPicPr>
        <p:blipFill>
          <a:blip r:embed="rId3">
            <a:alphaModFix/>
          </a:blip>
          <a:stretch>
            <a:fillRect/>
          </a:stretch>
        </p:blipFill>
        <p:spPr>
          <a:xfrm>
            <a:off x="3467225" y="2231925"/>
            <a:ext cx="2209552" cy="204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Lab areas and equipment used for radioactive materials are identified using specific labels and tape.</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There are different sizes and shapes of these labels. These labels should always be red or magenta on yellow (as shown below).</a:t>
            </a:r>
            <a:endParaRPr/>
          </a:p>
        </p:txBody>
      </p:sp>
      <p:pic>
        <p:nvPicPr>
          <p:cNvPr id="130" name="Google Shape;130;p22"/>
          <p:cNvPicPr preferRelativeResize="0"/>
          <p:nvPr/>
        </p:nvPicPr>
        <p:blipFill>
          <a:blip r:embed="rId3">
            <a:alphaModFix/>
          </a:blip>
          <a:stretch>
            <a:fillRect/>
          </a:stretch>
        </p:blipFill>
        <p:spPr>
          <a:xfrm>
            <a:off x="1780650" y="2703650"/>
            <a:ext cx="2328550" cy="1865225"/>
          </a:xfrm>
          <a:prstGeom prst="rect">
            <a:avLst/>
          </a:prstGeom>
          <a:noFill/>
          <a:ln cap="flat" cmpd="sng" w="9525">
            <a:solidFill>
              <a:schemeClr val="dk1"/>
            </a:solidFill>
            <a:prstDash val="solid"/>
            <a:round/>
            <a:headEnd len="sm" w="sm" type="none"/>
            <a:tailEnd len="sm" w="sm" type="none"/>
          </a:ln>
        </p:spPr>
      </p:pic>
      <p:pic>
        <p:nvPicPr>
          <p:cNvPr id="131" name="Google Shape;131;p22"/>
          <p:cNvPicPr preferRelativeResize="0"/>
          <p:nvPr/>
        </p:nvPicPr>
        <p:blipFill>
          <a:blip r:embed="rId4">
            <a:alphaModFix/>
          </a:blip>
          <a:stretch>
            <a:fillRect/>
          </a:stretch>
        </p:blipFill>
        <p:spPr>
          <a:xfrm>
            <a:off x="5039011" y="2703650"/>
            <a:ext cx="2328561" cy="1865225"/>
          </a:xfrm>
          <a:prstGeom prst="rect">
            <a:avLst/>
          </a:prstGeom>
          <a:noFill/>
          <a:ln cap="flat" cmpd="sng" w="9525">
            <a:solidFill>
              <a:schemeClr val="accent2"/>
            </a:solidFill>
            <a:prstDash val="solid"/>
            <a:round/>
            <a:headEnd len="sm" w="sm" type="none"/>
            <a:tailEnd len="sm" w="sm" type="none"/>
          </a:ln>
        </p:spPr>
      </p:pic>
      <p:sp>
        <p:nvSpPr>
          <p:cNvPr id="132" name="Google Shape;132;p2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None/>
            </a:pPr>
            <a:r>
              <a:rPr b="1" lang="en" u="sng">
                <a:solidFill>
                  <a:schemeClr val="dk2"/>
                </a:solidFill>
              </a:rPr>
              <a:t>Radioactive Lab Areas and Equipment</a:t>
            </a:r>
            <a:endParaRPr b="1" u="sng">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2"/>
                </a:solidFill>
              </a:rPr>
              <a:t>Precautions to Take When in Restricted Areas</a:t>
            </a:r>
            <a:endParaRPr b="1" u="sng">
              <a:solidFill>
                <a:schemeClr val="dk2"/>
              </a:solidFill>
            </a:endParaRPr>
          </a:p>
          <a:p>
            <a:pPr indent="0" lvl="0" marL="0" rtl="0" algn="l">
              <a:spcBef>
                <a:spcPts val="0"/>
              </a:spcBef>
              <a:spcAft>
                <a:spcPts val="0"/>
              </a:spcAft>
              <a:buNone/>
            </a:pPr>
            <a:r>
              <a:t/>
            </a:r>
            <a:endParaRPr/>
          </a:p>
        </p:txBody>
      </p:sp>
      <p:sp>
        <p:nvSpPr>
          <p:cNvPr id="138" name="Google Shape;138;p23"/>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Avoid touching any container, box, trash can, etc. labeled with the words “Radioactive” or “Radioactive Materials” (even if only hand-written).</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Do not touch any of the bench tops in the designated radioactive areas, or any equipment in those areas.</a:t>
            </a:r>
            <a:endParaRPr/>
          </a:p>
          <a:p>
            <a:pPr indent="0" lvl="0" marL="0" rtl="0" algn="l">
              <a:lnSpc>
                <a:spcPct val="100000"/>
              </a:lnSpc>
              <a:spcBef>
                <a:spcPts val="1400"/>
              </a:spcBef>
              <a:spcAft>
                <a:spcPts val="0"/>
              </a:spcAft>
              <a:buNone/>
            </a:pPr>
            <a:r>
              <a:t/>
            </a:r>
            <a:endParaRPr sz="2000">
              <a:solidFill>
                <a:schemeClr val="dk1"/>
              </a:solidFill>
            </a:endParaRPr>
          </a:p>
        </p:txBody>
      </p:sp>
      <p:pic>
        <p:nvPicPr>
          <p:cNvPr id="139" name="Google Shape;139;p23"/>
          <p:cNvPicPr preferRelativeResize="0"/>
          <p:nvPr/>
        </p:nvPicPr>
        <p:blipFill>
          <a:blip r:embed="rId3">
            <a:alphaModFix/>
          </a:blip>
          <a:stretch>
            <a:fillRect/>
          </a:stretch>
        </p:blipFill>
        <p:spPr>
          <a:xfrm>
            <a:off x="5198138" y="2759200"/>
            <a:ext cx="1926100" cy="1542850"/>
          </a:xfrm>
          <a:prstGeom prst="rect">
            <a:avLst/>
          </a:prstGeom>
          <a:noFill/>
          <a:ln cap="flat" cmpd="sng" w="9525">
            <a:solidFill>
              <a:schemeClr val="dk1"/>
            </a:solidFill>
            <a:prstDash val="solid"/>
            <a:round/>
            <a:headEnd len="sm" w="sm" type="none"/>
            <a:tailEnd len="sm" w="sm" type="none"/>
          </a:ln>
        </p:spPr>
      </p:pic>
      <p:pic>
        <p:nvPicPr>
          <p:cNvPr id="140" name="Google Shape;140;p23"/>
          <p:cNvPicPr preferRelativeResize="0"/>
          <p:nvPr/>
        </p:nvPicPr>
        <p:blipFill>
          <a:blip r:embed="rId4">
            <a:alphaModFix/>
          </a:blip>
          <a:stretch>
            <a:fillRect/>
          </a:stretch>
        </p:blipFill>
        <p:spPr>
          <a:xfrm>
            <a:off x="2019760" y="2720987"/>
            <a:ext cx="2027250" cy="16192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900"/>
              </a:spcBef>
              <a:spcAft>
                <a:spcPts val="0"/>
              </a:spcAft>
              <a:buClr>
                <a:schemeClr val="dk1"/>
              </a:buClr>
              <a:buSzPts val="1100"/>
              <a:buFont typeface="Arial"/>
              <a:buNone/>
            </a:pPr>
            <a:r>
              <a:rPr b="1" lang="en" u="sng">
                <a:solidFill>
                  <a:schemeClr val="dk2"/>
                </a:solidFill>
              </a:rPr>
              <a:t>Types of Radiation Dose</a:t>
            </a:r>
            <a:endParaRPr b="1" u="sng">
              <a:solidFill>
                <a:schemeClr val="dk2"/>
              </a:solidFill>
            </a:endParaRPr>
          </a:p>
          <a:p>
            <a:pPr indent="0" lvl="0" marL="0" rtl="0" algn="l">
              <a:spcBef>
                <a:spcPts val="0"/>
              </a:spcBef>
              <a:spcAft>
                <a:spcPts val="0"/>
              </a:spcAft>
              <a:buNone/>
            </a:pPr>
            <a:r>
              <a:t/>
            </a:r>
            <a:endParaRPr/>
          </a:p>
        </p:txBody>
      </p:sp>
      <p:pic>
        <p:nvPicPr>
          <p:cNvPr id="146" name="Google Shape;146;p24"/>
          <p:cNvPicPr preferRelativeResize="0"/>
          <p:nvPr/>
        </p:nvPicPr>
        <p:blipFill>
          <a:blip r:embed="rId3">
            <a:alphaModFix/>
          </a:blip>
          <a:stretch>
            <a:fillRect/>
          </a:stretch>
        </p:blipFill>
        <p:spPr>
          <a:xfrm>
            <a:off x="1552375" y="879850"/>
            <a:ext cx="1294981" cy="2564825"/>
          </a:xfrm>
          <a:prstGeom prst="rect">
            <a:avLst/>
          </a:prstGeom>
          <a:noFill/>
          <a:ln>
            <a:noFill/>
          </a:ln>
        </p:spPr>
      </p:pic>
      <p:pic>
        <p:nvPicPr>
          <p:cNvPr id="147" name="Google Shape;147;p24"/>
          <p:cNvPicPr preferRelativeResize="0"/>
          <p:nvPr/>
        </p:nvPicPr>
        <p:blipFill>
          <a:blip r:embed="rId4">
            <a:alphaModFix/>
          </a:blip>
          <a:stretch>
            <a:fillRect/>
          </a:stretch>
        </p:blipFill>
        <p:spPr>
          <a:xfrm>
            <a:off x="5762500" y="879850"/>
            <a:ext cx="2108584" cy="2564825"/>
          </a:xfrm>
          <a:prstGeom prst="rect">
            <a:avLst/>
          </a:prstGeom>
          <a:noFill/>
          <a:ln>
            <a:noFill/>
          </a:ln>
        </p:spPr>
      </p:pic>
      <p:sp>
        <p:nvSpPr>
          <p:cNvPr id="148" name="Google Shape;148;p24"/>
          <p:cNvSpPr txBox="1"/>
          <p:nvPr/>
        </p:nvSpPr>
        <p:spPr>
          <a:xfrm>
            <a:off x="4444963" y="3492100"/>
            <a:ext cx="4271400" cy="1544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500" u="sng">
                <a:solidFill>
                  <a:schemeClr val="dk1"/>
                </a:solidFill>
                <a:latin typeface="Proxima Nova"/>
                <a:ea typeface="Proxima Nova"/>
                <a:cs typeface="Proxima Nova"/>
                <a:sym typeface="Proxima Nova"/>
              </a:rPr>
              <a:t>External Dose</a:t>
            </a:r>
            <a:endParaRPr b="1" sz="1500">
              <a:solidFill>
                <a:schemeClr val="dk1"/>
              </a:solidFill>
              <a:latin typeface="Proxima Nova"/>
              <a:ea typeface="Proxima Nova"/>
              <a:cs typeface="Proxima Nova"/>
              <a:sym typeface="Proxima Nova"/>
            </a:endParaRPr>
          </a:p>
          <a:p>
            <a:pPr indent="-196850" lvl="0" marL="228600" rtl="0" algn="l">
              <a:lnSpc>
                <a:spcPct val="100000"/>
              </a:lnSpc>
              <a:spcBef>
                <a:spcPts val="50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An external dose of radiation is received when an individual is exposed to radiation outside of the body.</a:t>
            </a:r>
            <a:endParaRPr sz="1300">
              <a:solidFill>
                <a:schemeClr val="dk1"/>
              </a:solidFill>
              <a:latin typeface="Proxima Nova"/>
              <a:ea typeface="Proxima Nova"/>
              <a:cs typeface="Proxima Nova"/>
              <a:sym typeface="Proxima Nova"/>
            </a:endParaRPr>
          </a:p>
          <a:p>
            <a:pPr indent="-196850" lvl="0" marL="228600" rtl="0" algn="l">
              <a:lnSpc>
                <a:spcPct val="100000"/>
              </a:lnSpc>
              <a:spcBef>
                <a:spcPts val="500"/>
              </a:spcBef>
              <a:spcAft>
                <a:spcPts val="500"/>
              </a:spcAft>
              <a:buClr>
                <a:schemeClr val="dk1"/>
              </a:buClr>
              <a:buSzPts val="1300"/>
              <a:buFont typeface="Proxima Nova"/>
              <a:buChar char="●"/>
            </a:pPr>
            <a:r>
              <a:rPr lang="en" sz="1300">
                <a:solidFill>
                  <a:schemeClr val="dk1"/>
                </a:solidFill>
                <a:latin typeface="Proxima Nova"/>
                <a:ea typeface="Proxima Nova"/>
                <a:cs typeface="Proxima Nova"/>
                <a:sym typeface="Proxima Nova"/>
              </a:rPr>
              <a:t>Standing in close proximity to an unshielded stock vial of P-32 for an extended period of time will result in an external dose of radiation.</a:t>
            </a:r>
            <a:endParaRPr sz="1300">
              <a:solidFill>
                <a:schemeClr val="dk1"/>
              </a:solidFill>
              <a:latin typeface="Proxima Nova"/>
              <a:ea typeface="Proxima Nova"/>
              <a:cs typeface="Proxima Nova"/>
              <a:sym typeface="Proxima Nova"/>
            </a:endParaRPr>
          </a:p>
        </p:txBody>
      </p:sp>
      <p:sp>
        <p:nvSpPr>
          <p:cNvPr id="149" name="Google Shape;149;p24"/>
          <p:cNvSpPr txBox="1"/>
          <p:nvPr/>
        </p:nvSpPr>
        <p:spPr>
          <a:xfrm>
            <a:off x="311700" y="3492100"/>
            <a:ext cx="3853200" cy="1344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500" u="sng">
                <a:solidFill>
                  <a:schemeClr val="dk1"/>
                </a:solidFill>
                <a:latin typeface="Proxima Nova"/>
                <a:ea typeface="Proxima Nova"/>
                <a:cs typeface="Proxima Nova"/>
                <a:sym typeface="Proxima Nova"/>
              </a:rPr>
              <a:t>Internal Dose</a:t>
            </a:r>
            <a:r>
              <a:rPr lang="en" sz="1500">
                <a:solidFill>
                  <a:schemeClr val="dk1"/>
                </a:solidFill>
                <a:latin typeface="Proxima Nova"/>
                <a:ea typeface="Proxima Nova"/>
                <a:cs typeface="Proxima Nova"/>
                <a:sym typeface="Proxima Nova"/>
              </a:rPr>
              <a:t> </a:t>
            </a:r>
            <a:endParaRPr sz="1500">
              <a:solidFill>
                <a:schemeClr val="dk1"/>
              </a:solidFill>
              <a:latin typeface="Proxima Nova"/>
              <a:ea typeface="Proxima Nova"/>
              <a:cs typeface="Proxima Nova"/>
              <a:sym typeface="Proxima Nova"/>
            </a:endParaRPr>
          </a:p>
          <a:p>
            <a:pPr indent="-196850" lvl="0" marL="228600" rtl="0" algn="l">
              <a:lnSpc>
                <a:spcPct val="100000"/>
              </a:lnSpc>
              <a:spcBef>
                <a:spcPts val="50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An internal dose of radiation is received when an individual is exposed to radiation internally. </a:t>
            </a:r>
            <a:endParaRPr sz="1300">
              <a:solidFill>
                <a:schemeClr val="dk1"/>
              </a:solidFill>
              <a:latin typeface="Proxima Nova"/>
              <a:ea typeface="Proxima Nova"/>
              <a:cs typeface="Proxima Nova"/>
              <a:sym typeface="Proxima Nova"/>
            </a:endParaRPr>
          </a:p>
          <a:p>
            <a:pPr indent="-196850" lvl="0" marL="228600" rtl="0" algn="l">
              <a:lnSpc>
                <a:spcPct val="100000"/>
              </a:lnSpc>
              <a:spcBef>
                <a:spcPts val="500"/>
              </a:spcBef>
              <a:spcAft>
                <a:spcPts val="500"/>
              </a:spcAft>
              <a:buClr>
                <a:schemeClr val="dk1"/>
              </a:buClr>
              <a:buSzPts val="1300"/>
              <a:buFont typeface="Proxima Nova"/>
              <a:buChar char="●"/>
            </a:pPr>
            <a:r>
              <a:rPr lang="en" sz="1300">
                <a:solidFill>
                  <a:schemeClr val="dk1"/>
                </a:solidFill>
                <a:latin typeface="Proxima Nova"/>
                <a:ea typeface="Proxima Nova"/>
                <a:cs typeface="Proxima Nova"/>
                <a:sym typeface="Proxima Nova"/>
              </a:rPr>
              <a:t>Radioactive materials may be ingested, inhaled, or absorbed through the skin.</a:t>
            </a:r>
            <a:endParaRPr sz="1300">
              <a:solidFill>
                <a:schemeClr val="dk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idx="1" type="body"/>
          </p:nvPr>
        </p:nvSpPr>
        <p:spPr>
          <a:xfrm>
            <a:off x="1727350" y="923875"/>
            <a:ext cx="71049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b="1" lang="en">
                <a:solidFill>
                  <a:schemeClr val="dk1"/>
                </a:solidFill>
              </a:rPr>
              <a:t>Internal exposure is </a:t>
            </a:r>
            <a:r>
              <a:rPr b="1" lang="en">
                <a:solidFill>
                  <a:schemeClr val="dk1"/>
                </a:solidFill>
              </a:rPr>
              <a:t>irradiation of body tissues by a radioactive material deposited within the body.</a:t>
            </a:r>
            <a:endParaRPr b="1">
              <a:solidFill>
                <a:schemeClr val="dk1"/>
              </a:solidFill>
            </a:endParaRPr>
          </a:p>
          <a:p>
            <a:pPr indent="-228600" lvl="1" marL="742950" rtl="0" algn="l">
              <a:lnSpc>
                <a:spcPct val="100000"/>
              </a:lnSpc>
              <a:spcBef>
                <a:spcPts val="500"/>
              </a:spcBef>
              <a:spcAft>
                <a:spcPts val="0"/>
              </a:spcAft>
              <a:buClr>
                <a:schemeClr val="dk1"/>
              </a:buClr>
              <a:buSzPts val="1800"/>
              <a:buChar char="○"/>
            </a:pPr>
            <a:r>
              <a:rPr lang="en" sz="1800">
                <a:solidFill>
                  <a:schemeClr val="dk1"/>
                </a:solidFill>
              </a:rPr>
              <a:t>This can occur only if the individual has ingested, inhaled, or by some other route absorbed some radioactive material into the body.</a:t>
            </a:r>
            <a:endParaRPr sz="1800">
              <a:solidFill>
                <a:schemeClr val="dk1"/>
              </a:solidFill>
            </a:endParaRPr>
          </a:p>
          <a:p>
            <a:pPr indent="-342900" lvl="0" marL="457200" rtl="0" algn="l">
              <a:lnSpc>
                <a:spcPct val="100000"/>
              </a:lnSpc>
              <a:spcBef>
                <a:spcPts val="500"/>
              </a:spcBef>
              <a:spcAft>
                <a:spcPts val="0"/>
              </a:spcAft>
              <a:buClr>
                <a:schemeClr val="dk1"/>
              </a:buClr>
              <a:buSzPts val="1800"/>
              <a:buChar char="●"/>
            </a:pPr>
            <a:r>
              <a:rPr b="1" lang="en"/>
              <a:t>In research labs, t</a:t>
            </a:r>
            <a:r>
              <a:rPr b="1" lang="en">
                <a:solidFill>
                  <a:schemeClr val="dk1"/>
                </a:solidFill>
              </a:rPr>
              <a:t>he most likely cause is poor lab hygiene</a:t>
            </a:r>
            <a:r>
              <a:rPr b="1" lang="en"/>
              <a:t>.</a:t>
            </a:r>
            <a:endParaRPr b="1"/>
          </a:p>
          <a:p>
            <a:pPr indent="-228600" lvl="1" marL="742950" rtl="0" algn="l">
              <a:lnSpc>
                <a:spcPct val="100000"/>
              </a:lnSpc>
              <a:spcBef>
                <a:spcPts val="500"/>
              </a:spcBef>
              <a:spcAft>
                <a:spcPts val="0"/>
              </a:spcAft>
              <a:buClr>
                <a:schemeClr val="dk1"/>
              </a:buClr>
              <a:buSzPts val="1800"/>
              <a:buChar char="○"/>
            </a:pPr>
            <a:r>
              <a:rPr lang="en" sz="1800">
                <a:solidFill>
                  <a:schemeClr val="dk1"/>
                </a:solidFill>
              </a:rPr>
              <a:t>Poor lab hygiene can result in radioactive contamination being transferred to an individual’s hands and from hands to mouth possibly via a pen or pencil, eating or drinking, etc.</a:t>
            </a:r>
            <a:endParaRPr sz="1800">
              <a:solidFill>
                <a:schemeClr val="dk1"/>
              </a:solidFill>
            </a:endParaRPr>
          </a:p>
          <a:p>
            <a:pPr indent="0" lvl="0" marL="0" rtl="0" algn="l">
              <a:spcBef>
                <a:spcPts val="500"/>
              </a:spcBef>
              <a:spcAft>
                <a:spcPts val="1200"/>
              </a:spcAft>
              <a:buNone/>
            </a:pPr>
            <a:r>
              <a:t/>
            </a:r>
            <a:endParaRPr sz="2000"/>
          </a:p>
        </p:txBody>
      </p:sp>
      <p:pic>
        <p:nvPicPr>
          <p:cNvPr id="155" name="Google Shape;155;p25"/>
          <p:cNvPicPr preferRelativeResize="0"/>
          <p:nvPr/>
        </p:nvPicPr>
        <p:blipFill>
          <a:blip r:embed="rId3">
            <a:alphaModFix/>
          </a:blip>
          <a:stretch>
            <a:fillRect/>
          </a:stretch>
        </p:blipFill>
        <p:spPr>
          <a:xfrm>
            <a:off x="197450" y="1589650"/>
            <a:ext cx="1328950" cy="2542050"/>
          </a:xfrm>
          <a:prstGeom prst="rect">
            <a:avLst/>
          </a:prstGeom>
          <a:noFill/>
          <a:ln>
            <a:noFill/>
          </a:ln>
        </p:spPr>
      </p:pic>
      <p:sp>
        <p:nvSpPr>
          <p:cNvPr id="156" name="Google Shape;156;p2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Internal Dose</a:t>
            </a:r>
            <a:endParaRPr b="1" u="sng">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6"/>
          <p:cNvPicPr preferRelativeResize="0"/>
          <p:nvPr/>
        </p:nvPicPr>
        <p:blipFill>
          <a:blip r:embed="rId3">
            <a:alphaModFix/>
          </a:blip>
          <a:stretch>
            <a:fillRect/>
          </a:stretch>
        </p:blipFill>
        <p:spPr>
          <a:xfrm>
            <a:off x="3747605" y="2971446"/>
            <a:ext cx="4342694" cy="1189318"/>
          </a:xfrm>
          <a:prstGeom prst="rect">
            <a:avLst/>
          </a:prstGeom>
          <a:noFill/>
          <a:ln cap="flat" cmpd="sng" w="9525">
            <a:solidFill>
              <a:schemeClr val="dk1"/>
            </a:solidFill>
            <a:prstDash val="solid"/>
            <a:round/>
            <a:headEnd len="sm" w="sm" type="none"/>
            <a:tailEnd len="sm" w="sm" type="none"/>
          </a:ln>
        </p:spPr>
      </p:pic>
      <p:sp>
        <p:nvSpPr>
          <p:cNvPr id="162" name="Google Shape;162;p26"/>
          <p:cNvSpPr txBox="1"/>
          <p:nvPr>
            <p:ph idx="1" type="body"/>
          </p:nvPr>
        </p:nvSpPr>
        <p:spPr>
          <a:xfrm>
            <a:off x="311700" y="923875"/>
            <a:ext cx="8520600" cy="19065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Fortunately, few radionuclides at SLU evaporate readily into the air.</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These materials are required to be used in fume hoods that are routinely measured and approved by Radiation Safety staff.</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Each of these hoods is required to be posted with the sign shown below:</a:t>
            </a:r>
            <a:endParaRPr/>
          </a:p>
        </p:txBody>
      </p:sp>
      <p:pic>
        <p:nvPicPr>
          <p:cNvPr id="163" name="Google Shape;163;p26"/>
          <p:cNvPicPr preferRelativeResize="0"/>
          <p:nvPr/>
        </p:nvPicPr>
        <p:blipFill>
          <a:blip r:embed="rId4">
            <a:alphaModFix/>
          </a:blip>
          <a:stretch>
            <a:fillRect/>
          </a:stretch>
        </p:blipFill>
        <p:spPr>
          <a:xfrm>
            <a:off x="1053700" y="2830378"/>
            <a:ext cx="2437170" cy="1656425"/>
          </a:xfrm>
          <a:prstGeom prst="rect">
            <a:avLst/>
          </a:prstGeom>
          <a:noFill/>
          <a:ln>
            <a:noFill/>
          </a:ln>
        </p:spPr>
      </p:pic>
      <p:pic>
        <p:nvPicPr>
          <p:cNvPr id="164" name="Google Shape;164;p26"/>
          <p:cNvPicPr preferRelativeResize="0"/>
          <p:nvPr/>
        </p:nvPicPr>
        <p:blipFill rotWithShape="1">
          <a:blip r:embed="rId5">
            <a:alphaModFix/>
          </a:blip>
          <a:srcRect b="797" l="0" r="0" t="787"/>
          <a:stretch/>
        </p:blipFill>
        <p:spPr>
          <a:xfrm rot="120780">
            <a:off x="2226417" y="3069456"/>
            <a:ext cx="353706" cy="95504"/>
          </a:xfrm>
          <a:prstGeom prst="rect">
            <a:avLst/>
          </a:prstGeom>
          <a:noFill/>
          <a:ln>
            <a:noFill/>
          </a:ln>
        </p:spPr>
      </p:pic>
      <p:sp>
        <p:nvSpPr>
          <p:cNvPr id="165" name="Google Shape;165;p26"/>
          <p:cNvSpPr/>
          <p:nvPr/>
        </p:nvSpPr>
        <p:spPr>
          <a:xfrm rot="376314">
            <a:off x="2602954" y="3067397"/>
            <a:ext cx="1139621" cy="248164"/>
          </a:xfrm>
          <a:prstGeom prst="rightArrow">
            <a:avLst>
              <a:gd fmla="val 50000" name="adj1"/>
              <a:gd fmla="val 50000" name="adj2"/>
            </a:avLst>
          </a:prstGeom>
          <a:solidFill>
            <a:srgbClr val="FEDD0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Internal Dose - Inhalation</a:t>
            </a:r>
            <a:endParaRPr b="1" u="sng">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idx="1" type="body"/>
          </p:nvPr>
        </p:nvSpPr>
        <p:spPr>
          <a:xfrm>
            <a:off x="2508775" y="923875"/>
            <a:ext cx="6323400" cy="3416400"/>
          </a:xfrm>
          <a:prstGeom prst="rect">
            <a:avLst/>
          </a:prstGeom>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
                <a:solidFill>
                  <a:schemeClr val="dk1"/>
                </a:solidFill>
              </a:rPr>
              <a:t>External exposure is irradiation of tissue from a source of radiation outside the body.</a:t>
            </a:r>
            <a:endParaRPr>
              <a:solidFill>
                <a:schemeClr val="dk1"/>
              </a:solidFill>
            </a:endParaRPr>
          </a:p>
          <a:p>
            <a:pPr indent="-342900" lvl="0" marL="457200" rtl="0" algn="l">
              <a:lnSpc>
                <a:spcPct val="90000"/>
              </a:lnSpc>
              <a:spcBef>
                <a:spcPts val="500"/>
              </a:spcBef>
              <a:spcAft>
                <a:spcPts val="0"/>
              </a:spcAft>
              <a:buClr>
                <a:schemeClr val="dk1"/>
              </a:buClr>
              <a:buSzPts val="1800"/>
              <a:buChar char="●"/>
            </a:pPr>
            <a:r>
              <a:rPr lang="en">
                <a:solidFill>
                  <a:schemeClr val="dk1"/>
                </a:solidFill>
              </a:rPr>
              <a:t>External exposure occurs when radioactive material is in close proximity to the body or in contact with it.</a:t>
            </a:r>
            <a:endParaRPr/>
          </a:p>
          <a:p>
            <a:pPr indent="-228600" lvl="1" marL="800100" rtl="0" algn="l">
              <a:lnSpc>
                <a:spcPct val="90000"/>
              </a:lnSpc>
              <a:spcBef>
                <a:spcPts val="500"/>
              </a:spcBef>
              <a:spcAft>
                <a:spcPts val="0"/>
              </a:spcAft>
              <a:buClr>
                <a:schemeClr val="dk1"/>
              </a:buClr>
              <a:buSzPts val="1800"/>
              <a:buChar char="○"/>
            </a:pPr>
            <a:r>
              <a:rPr lang="en" sz="1800">
                <a:solidFill>
                  <a:schemeClr val="dk1"/>
                </a:solidFill>
              </a:rPr>
              <a:t>There are a few exceptions to this (e.g., H-3 and C-14 which are too weak to penetrate the dead layer of skin).</a:t>
            </a:r>
            <a:endParaRPr sz="1800">
              <a:solidFill>
                <a:schemeClr val="dk1"/>
              </a:solidFill>
            </a:endParaRPr>
          </a:p>
          <a:p>
            <a:pPr indent="-342900" lvl="0" marL="457200" rtl="0" algn="l">
              <a:lnSpc>
                <a:spcPct val="90000"/>
              </a:lnSpc>
              <a:spcBef>
                <a:spcPts val="500"/>
              </a:spcBef>
              <a:spcAft>
                <a:spcPts val="500"/>
              </a:spcAft>
              <a:buClr>
                <a:schemeClr val="dk1"/>
              </a:buClr>
              <a:buSzPts val="1800"/>
              <a:buChar char="●"/>
            </a:pPr>
            <a:r>
              <a:rPr lang="en">
                <a:solidFill>
                  <a:schemeClr val="dk1"/>
                </a:solidFill>
              </a:rPr>
              <a:t>For stronger, more energetic radiation sources, exposure can occur when the source is several feet away.</a:t>
            </a:r>
            <a:endParaRPr/>
          </a:p>
        </p:txBody>
      </p:sp>
      <p:pic>
        <p:nvPicPr>
          <p:cNvPr id="172" name="Google Shape;172;p27"/>
          <p:cNvPicPr preferRelativeResize="0"/>
          <p:nvPr/>
        </p:nvPicPr>
        <p:blipFill>
          <a:blip r:embed="rId3">
            <a:alphaModFix/>
          </a:blip>
          <a:stretch>
            <a:fillRect/>
          </a:stretch>
        </p:blipFill>
        <p:spPr>
          <a:xfrm>
            <a:off x="181550" y="1522063"/>
            <a:ext cx="2201000" cy="2677225"/>
          </a:xfrm>
          <a:prstGeom prst="rect">
            <a:avLst/>
          </a:prstGeom>
          <a:noFill/>
          <a:ln>
            <a:noFill/>
          </a:ln>
        </p:spPr>
      </p:pic>
      <p:sp>
        <p:nvSpPr>
          <p:cNvPr id="173" name="Google Shape;173;p2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External Dose</a:t>
            </a:r>
            <a:endParaRPr b="1" u="sng">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idx="1" type="body"/>
          </p:nvPr>
        </p:nvSpPr>
        <p:spPr>
          <a:xfrm>
            <a:off x="2522475" y="923875"/>
            <a:ext cx="63099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In most restricted areas (e.g., research labs) at our institution, the radioactive materials do not cause significant exposure at distances of a few feet away.</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In those cases where significant exposure is detected, shielding is employed to store the materials safely (lead for x-rays and gamma rays, Plexiglas or plastic for strong/</a:t>
            </a:r>
            <a:r>
              <a:rPr lang="en">
                <a:solidFill>
                  <a:schemeClr val="dk1"/>
                </a:solidFill>
              </a:rPr>
              <a:t>energetic</a:t>
            </a:r>
            <a:r>
              <a:rPr lang="en">
                <a:solidFill>
                  <a:schemeClr val="dk1"/>
                </a:solidFill>
              </a:rPr>
              <a:t> beta emitters).</a:t>
            </a:r>
            <a:endParaRPr>
              <a:solidFill>
                <a:schemeClr val="dk1"/>
              </a:solidFill>
            </a:endParaRPr>
          </a:p>
        </p:txBody>
      </p:sp>
      <p:pic>
        <p:nvPicPr>
          <p:cNvPr id="179" name="Google Shape;179;p28"/>
          <p:cNvPicPr preferRelativeResize="0"/>
          <p:nvPr/>
        </p:nvPicPr>
        <p:blipFill>
          <a:blip r:embed="rId3">
            <a:alphaModFix/>
          </a:blip>
          <a:stretch>
            <a:fillRect/>
          </a:stretch>
        </p:blipFill>
        <p:spPr>
          <a:xfrm>
            <a:off x="7086800" y="3771525"/>
            <a:ext cx="1169699" cy="1169699"/>
          </a:xfrm>
          <a:prstGeom prst="rect">
            <a:avLst/>
          </a:prstGeom>
          <a:noFill/>
          <a:ln>
            <a:noFill/>
          </a:ln>
        </p:spPr>
      </p:pic>
      <p:pic>
        <p:nvPicPr>
          <p:cNvPr id="180" name="Google Shape;180;p28"/>
          <p:cNvPicPr preferRelativeResize="0"/>
          <p:nvPr/>
        </p:nvPicPr>
        <p:blipFill>
          <a:blip r:embed="rId4">
            <a:alphaModFix/>
          </a:blip>
          <a:stretch>
            <a:fillRect/>
          </a:stretch>
        </p:blipFill>
        <p:spPr>
          <a:xfrm>
            <a:off x="4572000" y="3883050"/>
            <a:ext cx="1926125" cy="1058175"/>
          </a:xfrm>
          <a:prstGeom prst="rect">
            <a:avLst/>
          </a:prstGeom>
          <a:noFill/>
          <a:ln>
            <a:noFill/>
          </a:ln>
        </p:spPr>
      </p:pic>
      <p:sp>
        <p:nvSpPr>
          <p:cNvPr id="181" name="Google Shape;181;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External Dose</a:t>
            </a:r>
            <a:r>
              <a:rPr b="1" lang="en">
                <a:solidFill>
                  <a:schemeClr val="dk2"/>
                </a:solidFill>
              </a:rPr>
              <a:t>  </a:t>
            </a:r>
            <a:r>
              <a:rPr i="1" lang="en" sz="1950">
                <a:solidFill>
                  <a:schemeClr val="dk2"/>
                </a:solidFill>
              </a:rPr>
              <a:t>(continued)</a:t>
            </a:r>
            <a:endParaRPr i="1" sz="1950">
              <a:solidFill>
                <a:schemeClr val="dk2"/>
              </a:solidFill>
            </a:endParaRPr>
          </a:p>
        </p:txBody>
      </p:sp>
      <p:pic>
        <p:nvPicPr>
          <p:cNvPr id="182" name="Google Shape;182;p28"/>
          <p:cNvPicPr preferRelativeResize="0"/>
          <p:nvPr/>
        </p:nvPicPr>
        <p:blipFill>
          <a:blip r:embed="rId5">
            <a:alphaModFix/>
          </a:blip>
          <a:stretch>
            <a:fillRect/>
          </a:stretch>
        </p:blipFill>
        <p:spPr>
          <a:xfrm>
            <a:off x="181550" y="1522063"/>
            <a:ext cx="2201000" cy="267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Eating, Drinking, Etc. in Restricted Areas</a:t>
            </a:r>
            <a:endParaRPr b="1" u="sng">
              <a:solidFill>
                <a:schemeClr val="dk2"/>
              </a:solidFill>
            </a:endParaRPr>
          </a:p>
        </p:txBody>
      </p:sp>
      <p:sp>
        <p:nvSpPr>
          <p:cNvPr id="188" name="Google Shape;188;p29"/>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No eating, drinking, smoking, or application of cosmetics or contact lenses is allowed in any laboratory where biological, chemical, or radioactive materials may be present.</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Food and drink may not be stored in any laboratory in which hazardous chemicals are used (applies to cold rooms, freezer rooms, refrigerators, etc.)</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No research oven or microwave shall be used for heating or cooking of any food or beverag</a:t>
            </a:r>
            <a:r>
              <a:rPr lang="en">
                <a:solidFill>
                  <a:schemeClr val="dk1"/>
                </a:solidFill>
              </a:rPr>
              <a:t>e</a:t>
            </a:r>
            <a:r>
              <a:rPr lang="en">
                <a:solidFill>
                  <a:schemeClr val="dk1"/>
                </a:solidFill>
              </a:rPr>
              <a:t>.</a:t>
            </a:r>
            <a:endParaRPr/>
          </a:p>
        </p:txBody>
      </p:sp>
      <p:pic>
        <p:nvPicPr>
          <p:cNvPr id="189" name="Google Shape;189;p29"/>
          <p:cNvPicPr preferRelativeResize="0"/>
          <p:nvPr/>
        </p:nvPicPr>
        <p:blipFill>
          <a:blip r:embed="rId3">
            <a:alphaModFix/>
          </a:blip>
          <a:stretch>
            <a:fillRect/>
          </a:stretch>
        </p:blipFill>
        <p:spPr>
          <a:xfrm>
            <a:off x="1302900" y="3888267"/>
            <a:ext cx="2438400" cy="828675"/>
          </a:xfrm>
          <a:prstGeom prst="rect">
            <a:avLst/>
          </a:prstGeom>
          <a:noFill/>
          <a:ln cap="flat" cmpd="sng" w="9525">
            <a:solidFill>
              <a:schemeClr val="dk1"/>
            </a:solidFill>
            <a:prstDash val="solid"/>
            <a:round/>
            <a:headEnd len="sm" w="sm" type="none"/>
            <a:tailEnd len="sm" w="sm" type="none"/>
          </a:ln>
        </p:spPr>
      </p:pic>
      <p:pic>
        <p:nvPicPr>
          <p:cNvPr id="190" name="Google Shape;190;p29"/>
          <p:cNvPicPr preferRelativeResize="0"/>
          <p:nvPr/>
        </p:nvPicPr>
        <p:blipFill>
          <a:blip r:embed="rId4">
            <a:alphaModFix/>
          </a:blip>
          <a:stretch>
            <a:fillRect/>
          </a:stretch>
        </p:blipFill>
        <p:spPr>
          <a:xfrm>
            <a:off x="4792125" y="3735749"/>
            <a:ext cx="1005095" cy="1062225"/>
          </a:xfrm>
          <a:prstGeom prst="rect">
            <a:avLst/>
          </a:prstGeom>
          <a:noFill/>
          <a:ln>
            <a:noFill/>
          </a:ln>
        </p:spPr>
      </p:pic>
      <p:pic>
        <p:nvPicPr>
          <p:cNvPr id="191" name="Google Shape;191;p29"/>
          <p:cNvPicPr preferRelativeResize="0"/>
          <p:nvPr/>
        </p:nvPicPr>
        <p:blipFill>
          <a:blip r:embed="rId5">
            <a:alphaModFix/>
          </a:blip>
          <a:stretch>
            <a:fillRect/>
          </a:stretch>
        </p:blipFill>
        <p:spPr>
          <a:xfrm>
            <a:off x="6226450" y="3811600"/>
            <a:ext cx="981975" cy="982000"/>
          </a:xfrm>
          <a:prstGeom prst="rect">
            <a:avLst/>
          </a:prstGeom>
          <a:noFill/>
          <a:ln>
            <a:noFill/>
          </a:ln>
        </p:spPr>
      </p:pic>
      <p:pic>
        <p:nvPicPr>
          <p:cNvPr id="192" name="Google Shape;192;p29"/>
          <p:cNvPicPr preferRelativeResize="0"/>
          <p:nvPr/>
        </p:nvPicPr>
        <p:blipFill>
          <a:blip r:embed="rId6">
            <a:alphaModFix/>
          </a:blip>
          <a:stretch>
            <a:fillRect/>
          </a:stretch>
        </p:blipFill>
        <p:spPr>
          <a:xfrm>
            <a:off x="7637650" y="3809094"/>
            <a:ext cx="981975" cy="9870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Eating and drinking is permitted in </a:t>
            </a:r>
            <a:r>
              <a:rPr lang="en" u="sng">
                <a:solidFill>
                  <a:schemeClr val="dk1"/>
                </a:solidFill>
              </a:rPr>
              <a:t>unrestricted areas</a:t>
            </a:r>
            <a:r>
              <a:rPr lang="en">
                <a:solidFill>
                  <a:schemeClr val="dk1"/>
                </a:solidFill>
              </a:rPr>
              <a:t> where no hazardous materials are used or stored.</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Clean areas can only be set up in areas that have a physical barrier (such as a door) between the restricted and unrestricted areas.</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Examples:</a:t>
            </a:r>
            <a:endParaRPr>
              <a:solidFill>
                <a:schemeClr val="dk1"/>
              </a:solidFill>
            </a:endParaRPr>
          </a:p>
          <a:p>
            <a:pPr indent="-292100" lvl="1" marL="914400" rtl="0" algn="l">
              <a:lnSpc>
                <a:spcPct val="100000"/>
              </a:lnSpc>
              <a:spcBef>
                <a:spcPts val="500"/>
              </a:spcBef>
              <a:spcAft>
                <a:spcPts val="0"/>
              </a:spcAft>
              <a:buClr>
                <a:schemeClr val="dk1"/>
              </a:buClr>
              <a:buSzPts val="1000"/>
              <a:buChar char="○"/>
            </a:pPr>
            <a:r>
              <a:rPr lang="en" sz="1600">
                <a:solidFill>
                  <a:schemeClr val="dk1"/>
                </a:solidFill>
              </a:rPr>
              <a:t>Lunch Rooms &amp; Break Rooms</a:t>
            </a:r>
            <a:endParaRPr sz="1600">
              <a:solidFill>
                <a:schemeClr val="dk1"/>
              </a:solidFill>
            </a:endParaRPr>
          </a:p>
          <a:p>
            <a:pPr indent="-292100" lvl="1" marL="914400" rtl="0" algn="l">
              <a:lnSpc>
                <a:spcPct val="100000"/>
              </a:lnSpc>
              <a:spcBef>
                <a:spcPts val="500"/>
              </a:spcBef>
              <a:spcAft>
                <a:spcPts val="0"/>
              </a:spcAft>
              <a:buClr>
                <a:schemeClr val="dk1"/>
              </a:buClr>
              <a:buSzPts val="1000"/>
              <a:buChar char="○"/>
            </a:pPr>
            <a:r>
              <a:rPr lang="en" sz="1600">
                <a:solidFill>
                  <a:schemeClr val="dk1"/>
                </a:solidFill>
              </a:rPr>
              <a:t>Cafeterias</a:t>
            </a:r>
            <a:endParaRPr sz="1600">
              <a:solidFill>
                <a:schemeClr val="dk1"/>
              </a:solidFill>
            </a:endParaRPr>
          </a:p>
          <a:p>
            <a:pPr indent="-292100" lvl="1" marL="914400" rtl="0" algn="l">
              <a:lnSpc>
                <a:spcPct val="100000"/>
              </a:lnSpc>
              <a:spcBef>
                <a:spcPts val="500"/>
              </a:spcBef>
              <a:spcAft>
                <a:spcPts val="500"/>
              </a:spcAft>
              <a:buClr>
                <a:schemeClr val="dk1"/>
              </a:buClr>
              <a:buSzPts val="1000"/>
              <a:buChar char="○"/>
            </a:pPr>
            <a:r>
              <a:rPr lang="en" sz="1600">
                <a:solidFill>
                  <a:schemeClr val="dk1"/>
                </a:solidFill>
              </a:rPr>
              <a:t>Offices</a:t>
            </a:r>
            <a:endParaRPr sz="1000">
              <a:solidFill>
                <a:schemeClr val="dk1"/>
              </a:solidFill>
            </a:endParaRPr>
          </a:p>
        </p:txBody>
      </p:sp>
      <p:pic>
        <p:nvPicPr>
          <p:cNvPr id="198" name="Google Shape;198;p30"/>
          <p:cNvPicPr preferRelativeResize="0"/>
          <p:nvPr/>
        </p:nvPicPr>
        <p:blipFill>
          <a:blip r:embed="rId3">
            <a:alphaModFix/>
          </a:blip>
          <a:stretch>
            <a:fillRect/>
          </a:stretch>
        </p:blipFill>
        <p:spPr>
          <a:xfrm>
            <a:off x="6617375" y="2630488"/>
            <a:ext cx="1717800" cy="2286525"/>
          </a:xfrm>
          <a:prstGeom prst="rect">
            <a:avLst/>
          </a:prstGeom>
          <a:noFill/>
          <a:ln>
            <a:noFill/>
          </a:ln>
        </p:spPr>
      </p:pic>
      <p:pic>
        <p:nvPicPr>
          <p:cNvPr id="199" name="Google Shape;199;p30"/>
          <p:cNvPicPr preferRelativeResize="0"/>
          <p:nvPr/>
        </p:nvPicPr>
        <p:blipFill>
          <a:blip r:embed="rId4">
            <a:alphaModFix/>
          </a:blip>
          <a:stretch>
            <a:fillRect/>
          </a:stretch>
        </p:blipFill>
        <p:spPr>
          <a:xfrm>
            <a:off x="4686875" y="2769225"/>
            <a:ext cx="1475400" cy="2009050"/>
          </a:xfrm>
          <a:prstGeom prst="rect">
            <a:avLst/>
          </a:prstGeom>
          <a:noFill/>
          <a:ln>
            <a:noFill/>
          </a:ln>
        </p:spPr>
      </p:pic>
      <p:sp>
        <p:nvSpPr>
          <p:cNvPr id="200" name="Google Shape;200;p3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Eating, Drinking, Etc. in Restricted Areas</a:t>
            </a:r>
            <a:r>
              <a:rPr lang="en">
                <a:solidFill>
                  <a:schemeClr val="dk2"/>
                </a:solidFill>
              </a:rPr>
              <a:t>  </a:t>
            </a:r>
            <a:r>
              <a:rPr lang="en" sz="1800">
                <a:solidFill>
                  <a:schemeClr val="dk2"/>
                </a:solidFill>
              </a:rPr>
              <a:t> </a:t>
            </a:r>
            <a:r>
              <a:rPr i="1" lang="en" sz="1800">
                <a:solidFill>
                  <a:schemeClr val="dk2"/>
                </a:solidFill>
              </a:rPr>
              <a:t>(continued)</a:t>
            </a:r>
            <a:endParaRPr i="1" sz="18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2"/>
                </a:solidFill>
              </a:rPr>
              <a:t>Elements for Control of Contamination</a:t>
            </a:r>
            <a:endParaRPr b="1" u="sng">
              <a:solidFill>
                <a:schemeClr val="dk2"/>
              </a:solidFill>
            </a:endParaRPr>
          </a:p>
          <a:p>
            <a:pPr indent="0" lvl="0" marL="0" rtl="0" algn="l">
              <a:spcBef>
                <a:spcPts val="0"/>
              </a:spcBef>
              <a:spcAft>
                <a:spcPts val="0"/>
              </a:spcAft>
              <a:buNone/>
            </a:pPr>
            <a:r>
              <a:t/>
            </a:r>
            <a:endParaRPr/>
          </a:p>
        </p:txBody>
      </p:sp>
      <p:sp>
        <p:nvSpPr>
          <p:cNvPr id="206" name="Google Shape;206;p31"/>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C</a:t>
            </a:r>
            <a:r>
              <a:rPr lang="en">
                <a:solidFill>
                  <a:schemeClr val="dk1"/>
                </a:solidFill>
              </a:rPr>
              <a:t>ontamination surveys are done during and after each experiment involving radioactive materials.</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Laboratory-wide contamination surveys are documented weekly. </a:t>
            </a:r>
            <a:endParaRPr>
              <a:solidFill>
                <a:schemeClr val="dk1"/>
              </a:solidFill>
            </a:endParaRPr>
          </a:p>
          <a:p>
            <a:pPr indent="-317500" lvl="1" marL="914400" rtl="0" algn="l">
              <a:lnSpc>
                <a:spcPct val="100000"/>
              </a:lnSpc>
              <a:spcBef>
                <a:spcPts val="500"/>
              </a:spcBef>
              <a:spcAft>
                <a:spcPts val="0"/>
              </a:spcAft>
              <a:buClr>
                <a:schemeClr val="dk1"/>
              </a:buClr>
              <a:buSzPts val="1400"/>
              <a:buChar char="○"/>
            </a:pPr>
            <a:r>
              <a:rPr lang="en">
                <a:solidFill>
                  <a:schemeClr val="dk1"/>
                </a:solidFill>
              </a:rPr>
              <a:t>Both survey meter readings and wipe tests are required (unless only H-3 is being used/stored in which case only wipe tests are required).</a:t>
            </a:r>
            <a:endParaRPr/>
          </a:p>
          <a:p>
            <a:pPr indent="0" lvl="0" marL="457200" rtl="0" algn="l">
              <a:lnSpc>
                <a:spcPct val="100000"/>
              </a:lnSpc>
              <a:spcBef>
                <a:spcPts val="1400"/>
              </a:spcBef>
              <a:spcAft>
                <a:spcPts val="0"/>
              </a:spcAft>
              <a:buNone/>
            </a:pPr>
            <a:r>
              <a:t/>
            </a:r>
            <a:endParaRPr sz="2000">
              <a:solidFill>
                <a:schemeClr val="dk1"/>
              </a:solidFill>
            </a:endParaRPr>
          </a:p>
        </p:txBody>
      </p:sp>
      <p:pic>
        <p:nvPicPr>
          <p:cNvPr id="207" name="Google Shape;207;p31"/>
          <p:cNvPicPr preferRelativeResize="0"/>
          <p:nvPr/>
        </p:nvPicPr>
        <p:blipFill>
          <a:blip r:embed="rId3">
            <a:alphaModFix/>
          </a:blip>
          <a:stretch>
            <a:fillRect/>
          </a:stretch>
        </p:blipFill>
        <p:spPr>
          <a:xfrm>
            <a:off x="607500" y="2929613"/>
            <a:ext cx="2076001" cy="1554250"/>
          </a:xfrm>
          <a:prstGeom prst="rect">
            <a:avLst/>
          </a:prstGeom>
          <a:noFill/>
          <a:ln>
            <a:noFill/>
          </a:ln>
        </p:spPr>
      </p:pic>
      <p:pic>
        <p:nvPicPr>
          <p:cNvPr id="208" name="Google Shape;208;p31"/>
          <p:cNvPicPr preferRelativeResize="0"/>
          <p:nvPr/>
        </p:nvPicPr>
        <p:blipFill>
          <a:blip r:embed="rId4">
            <a:alphaModFix/>
          </a:blip>
          <a:stretch>
            <a:fillRect/>
          </a:stretch>
        </p:blipFill>
        <p:spPr>
          <a:xfrm>
            <a:off x="3534000" y="2981794"/>
            <a:ext cx="2076000" cy="1449916"/>
          </a:xfrm>
          <a:prstGeom prst="rect">
            <a:avLst/>
          </a:prstGeom>
          <a:noFill/>
          <a:ln cap="flat" cmpd="sng" w="9525">
            <a:solidFill>
              <a:schemeClr val="dk1"/>
            </a:solidFill>
            <a:prstDash val="solid"/>
            <a:round/>
            <a:headEnd len="sm" w="sm" type="none"/>
            <a:tailEnd len="sm" w="sm" type="none"/>
          </a:ln>
        </p:spPr>
      </p:pic>
      <p:pic>
        <p:nvPicPr>
          <p:cNvPr id="209" name="Google Shape;209;p31"/>
          <p:cNvPicPr preferRelativeResize="0"/>
          <p:nvPr/>
        </p:nvPicPr>
        <p:blipFill>
          <a:blip r:embed="rId5">
            <a:alphaModFix/>
          </a:blip>
          <a:stretch>
            <a:fillRect/>
          </a:stretch>
        </p:blipFill>
        <p:spPr>
          <a:xfrm>
            <a:off x="6706675" y="2655104"/>
            <a:ext cx="1608400" cy="2103296"/>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u="sng">
                <a:solidFill>
                  <a:schemeClr val="dk2"/>
                </a:solidFill>
              </a:rPr>
              <a:t>What is Radioactivity</a:t>
            </a:r>
            <a:r>
              <a:rPr b="1" lang="en">
                <a:solidFill>
                  <a:schemeClr val="dk2"/>
                </a:solidFill>
              </a:rPr>
              <a:t>?</a:t>
            </a:r>
            <a:endParaRPr b="1">
              <a:solidFill>
                <a:schemeClr val="dk2"/>
              </a:solidFill>
            </a:endParaRPr>
          </a:p>
          <a:p>
            <a:pPr indent="0" lvl="0" marL="0" rtl="0" algn="l">
              <a:spcBef>
                <a:spcPts val="0"/>
              </a:spcBef>
              <a:spcAft>
                <a:spcPts val="0"/>
              </a:spcAft>
              <a:buNone/>
            </a:pPr>
            <a:r>
              <a:t/>
            </a:r>
            <a:endParaRPr>
              <a:solidFill>
                <a:schemeClr val="dk2"/>
              </a:solidFill>
            </a:endParaRPr>
          </a:p>
        </p:txBody>
      </p:sp>
      <p:sp>
        <p:nvSpPr>
          <p:cNvPr id="66" name="Google Shape;66;p14"/>
          <p:cNvSpPr txBox="1"/>
          <p:nvPr>
            <p:ph idx="1" type="body"/>
          </p:nvPr>
        </p:nvSpPr>
        <p:spPr>
          <a:xfrm>
            <a:off x="157375" y="89172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
              <a:t>Radioactivity is the s</a:t>
            </a:r>
            <a:r>
              <a:rPr lang="en">
                <a:solidFill>
                  <a:schemeClr val="dk1"/>
                </a:solidFill>
              </a:rPr>
              <a:t>pontaneous emission of particles or rays from unstable atoms.</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t>Radioactivity can be f</a:t>
            </a:r>
            <a:r>
              <a:rPr lang="en">
                <a:solidFill>
                  <a:schemeClr val="dk1"/>
                </a:solidFill>
              </a:rPr>
              <a:t>ound in natural sources such as air, soil, the sun</a:t>
            </a:r>
            <a:r>
              <a:rPr lang="en"/>
              <a:t>, or from </a:t>
            </a:r>
            <a:r>
              <a:rPr lang="en">
                <a:solidFill>
                  <a:schemeClr val="dk1"/>
                </a:solidFill>
              </a:rPr>
              <a:t>man made sources such as the radionuclides used for medical procedures and research.</a:t>
            </a:r>
            <a:endParaRPr>
              <a:solidFill>
                <a:schemeClr val="dk1"/>
              </a:solidFill>
            </a:endParaRPr>
          </a:p>
        </p:txBody>
      </p:sp>
      <p:pic>
        <p:nvPicPr>
          <p:cNvPr id="67" name="Google Shape;67;p14"/>
          <p:cNvPicPr preferRelativeResize="0"/>
          <p:nvPr/>
        </p:nvPicPr>
        <p:blipFill>
          <a:blip r:embed="rId3">
            <a:alphaModFix/>
          </a:blip>
          <a:stretch>
            <a:fillRect/>
          </a:stretch>
        </p:blipFill>
        <p:spPr>
          <a:xfrm>
            <a:off x="3185138" y="2822550"/>
            <a:ext cx="2773725" cy="1717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50" u="sng">
                <a:solidFill>
                  <a:schemeClr val="dk2"/>
                </a:solidFill>
              </a:rPr>
              <a:t>Survey Instruments</a:t>
            </a:r>
            <a:endParaRPr b="1" sz="2450" u="sng">
              <a:solidFill>
                <a:schemeClr val="dk2"/>
              </a:solidFill>
            </a:endParaRPr>
          </a:p>
        </p:txBody>
      </p:sp>
      <p:sp>
        <p:nvSpPr>
          <p:cNvPr id="215" name="Google Shape;215;p32"/>
          <p:cNvSpPr txBox="1"/>
          <p:nvPr>
            <p:ph idx="1" type="body"/>
          </p:nvPr>
        </p:nvSpPr>
        <p:spPr>
          <a:xfrm>
            <a:off x="311700" y="923875"/>
            <a:ext cx="39999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sz="1800">
                <a:solidFill>
                  <a:schemeClr val="dk1"/>
                </a:solidFill>
              </a:rPr>
              <a:t>A survey meter is required to be on the bench and turned on when radioactive materials are in use.</a:t>
            </a:r>
            <a:endParaRPr sz="1800">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sz="1800">
                <a:solidFill>
                  <a:schemeClr val="dk1"/>
                </a:solidFill>
              </a:rPr>
              <a:t>The meter/detector should be appropriate for the type of radiation in use.</a:t>
            </a:r>
            <a:endParaRPr sz="1800">
              <a:solidFill>
                <a:schemeClr val="dk1"/>
              </a:solidFill>
            </a:endParaRPr>
          </a:p>
        </p:txBody>
      </p:sp>
      <p:sp>
        <p:nvSpPr>
          <p:cNvPr id="216" name="Google Shape;216;p32"/>
          <p:cNvSpPr txBox="1"/>
          <p:nvPr>
            <p:ph idx="2" type="body"/>
          </p:nvPr>
        </p:nvSpPr>
        <p:spPr>
          <a:xfrm>
            <a:off x="4832400" y="9238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sz="1800">
                <a:solidFill>
                  <a:schemeClr val="dk1"/>
                </a:solidFill>
              </a:rPr>
              <a:t>Wipe tests are assayed on a liquid scintillation counter.</a:t>
            </a:r>
            <a:endParaRPr sz="1200"/>
          </a:p>
        </p:txBody>
      </p:sp>
      <p:pic>
        <p:nvPicPr>
          <p:cNvPr id="217" name="Google Shape;217;p32"/>
          <p:cNvPicPr preferRelativeResize="0"/>
          <p:nvPr/>
        </p:nvPicPr>
        <p:blipFill>
          <a:blip r:embed="rId3">
            <a:alphaModFix/>
          </a:blip>
          <a:stretch>
            <a:fillRect/>
          </a:stretch>
        </p:blipFill>
        <p:spPr>
          <a:xfrm>
            <a:off x="1153125" y="3415250"/>
            <a:ext cx="2132250" cy="1537225"/>
          </a:xfrm>
          <a:prstGeom prst="rect">
            <a:avLst/>
          </a:prstGeom>
          <a:noFill/>
          <a:ln>
            <a:noFill/>
          </a:ln>
        </p:spPr>
      </p:pic>
      <p:pic>
        <p:nvPicPr>
          <p:cNvPr id="218" name="Google Shape;218;p32"/>
          <p:cNvPicPr preferRelativeResize="0"/>
          <p:nvPr/>
        </p:nvPicPr>
        <p:blipFill rotWithShape="1">
          <a:blip r:embed="rId4">
            <a:alphaModFix/>
          </a:blip>
          <a:srcRect b="0" l="0" r="0" t="14610"/>
          <a:stretch/>
        </p:blipFill>
        <p:spPr>
          <a:xfrm>
            <a:off x="6497288" y="2950525"/>
            <a:ext cx="2458900" cy="2043975"/>
          </a:xfrm>
          <a:prstGeom prst="rect">
            <a:avLst/>
          </a:prstGeom>
          <a:noFill/>
          <a:ln>
            <a:noFill/>
          </a:ln>
        </p:spPr>
      </p:pic>
      <p:pic>
        <p:nvPicPr>
          <p:cNvPr id="219" name="Google Shape;219;p32"/>
          <p:cNvPicPr preferRelativeResize="0"/>
          <p:nvPr/>
        </p:nvPicPr>
        <p:blipFill>
          <a:blip r:embed="rId5">
            <a:alphaModFix/>
          </a:blip>
          <a:stretch>
            <a:fillRect/>
          </a:stretch>
        </p:blipFill>
        <p:spPr>
          <a:xfrm>
            <a:off x="4443162" y="1863462"/>
            <a:ext cx="1922587" cy="15372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txBox="1"/>
          <p:nvPr>
            <p:ph idx="1" type="body"/>
          </p:nvPr>
        </p:nvSpPr>
        <p:spPr>
          <a:xfrm>
            <a:off x="311700" y="771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1400"/>
              </a:spcBef>
              <a:spcAft>
                <a:spcPts val="0"/>
              </a:spcAft>
              <a:buClr>
                <a:schemeClr val="dk1"/>
              </a:buClr>
              <a:buSzPts val="1800"/>
              <a:buChar char="●"/>
            </a:pPr>
            <a:r>
              <a:rPr lang="en">
                <a:solidFill>
                  <a:schemeClr val="dk1"/>
                </a:solidFill>
              </a:rPr>
              <a:t>Radiation Safety staff inspect labs quarterly, including contamination survey records.</a:t>
            </a:r>
            <a:endParaRPr/>
          </a:p>
        </p:txBody>
      </p:sp>
      <p:pic>
        <p:nvPicPr>
          <p:cNvPr id="225" name="Google Shape;225;p33"/>
          <p:cNvPicPr preferRelativeResize="0"/>
          <p:nvPr/>
        </p:nvPicPr>
        <p:blipFill rotWithShape="1">
          <a:blip r:embed="rId3">
            <a:alphaModFix/>
          </a:blip>
          <a:srcRect b="228" l="0" r="0" t="219"/>
          <a:stretch/>
        </p:blipFill>
        <p:spPr>
          <a:xfrm>
            <a:off x="2260950" y="1195275"/>
            <a:ext cx="4819825" cy="3708874"/>
          </a:xfrm>
          <a:prstGeom prst="rect">
            <a:avLst/>
          </a:prstGeom>
          <a:noFill/>
          <a:ln cap="flat" cmpd="sng" w="9525">
            <a:solidFill>
              <a:schemeClr val="dk1"/>
            </a:solidFill>
            <a:prstDash val="solid"/>
            <a:round/>
            <a:headEnd len="sm" w="sm" type="none"/>
            <a:tailEnd len="sm" w="sm" type="none"/>
          </a:ln>
        </p:spPr>
      </p:pic>
      <p:sp>
        <p:nvSpPr>
          <p:cNvPr id="226" name="Google Shape;226;p3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Laboratory Inspections</a:t>
            </a:r>
            <a:endParaRPr b="1" u="sng">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Any significant safety or compliance issues are reported to the SLU Radiation Safety Committee (RSC) and the Administration of Saint Louis University.</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The Radiation Safety Officer (RSO) has the authority to shut the lab down if it is deemed necessary.</a:t>
            </a:r>
            <a:endParaRPr/>
          </a:p>
        </p:txBody>
      </p:sp>
      <p:pic>
        <p:nvPicPr>
          <p:cNvPr id="232" name="Google Shape;232;p34"/>
          <p:cNvPicPr preferRelativeResize="0"/>
          <p:nvPr/>
        </p:nvPicPr>
        <p:blipFill>
          <a:blip r:embed="rId3">
            <a:alphaModFix/>
          </a:blip>
          <a:stretch>
            <a:fillRect/>
          </a:stretch>
        </p:blipFill>
        <p:spPr>
          <a:xfrm>
            <a:off x="680175" y="2569475"/>
            <a:ext cx="4686200" cy="1926025"/>
          </a:xfrm>
          <a:prstGeom prst="rect">
            <a:avLst/>
          </a:prstGeom>
          <a:noFill/>
          <a:ln>
            <a:noFill/>
          </a:ln>
        </p:spPr>
      </p:pic>
      <p:pic>
        <p:nvPicPr>
          <p:cNvPr id="233" name="Google Shape;233;p34"/>
          <p:cNvPicPr preferRelativeResize="0"/>
          <p:nvPr/>
        </p:nvPicPr>
        <p:blipFill>
          <a:blip r:embed="rId4">
            <a:alphaModFix/>
          </a:blip>
          <a:stretch>
            <a:fillRect/>
          </a:stretch>
        </p:blipFill>
        <p:spPr>
          <a:xfrm>
            <a:off x="6199225" y="2501749"/>
            <a:ext cx="2146400" cy="1839775"/>
          </a:xfrm>
          <a:prstGeom prst="rect">
            <a:avLst/>
          </a:prstGeom>
          <a:noFill/>
          <a:ln>
            <a:noFill/>
          </a:ln>
        </p:spPr>
      </p:pic>
      <p:sp>
        <p:nvSpPr>
          <p:cNvPr id="234" name="Google Shape;234;p3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Laboratory Inspections</a:t>
            </a:r>
            <a:r>
              <a:rPr b="1" lang="en">
                <a:solidFill>
                  <a:schemeClr val="dk2"/>
                </a:solidFill>
              </a:rPr>
              <a:t>  </a:t>
            </a:r>
            <a:r>
              <a:rPr i="1" lang="en" sz="1850">
                <a:solidFill>
                  <a:schemeClr val="dk2"/>
                </a:solidFill>
              </a:rPr>
              <a:t>(continued)</a:t>
            </a:r>
            <a:endParaRPr i="1" sz="185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Laboratory</a:t>
            </a:r>
            <a:r>
              <a:rPr b="1" lang="en" u="sng">
                <a:solidFill>
                  <a:schemeClr val="dk2"/>
                </a:solidFill>
              </a:rPr>
              <a:t> </a:t>
            </a:r>
            <a:r>
              <a:rPr b="1" lang="en" u="sng">
                <a:solidFill>
                  <a:schemeClr val="dk2"/>
                </a:solidFill>
              </a:rPr>
              <a:t>Decommissioning</a:t>
            </a:r>
            <a:endParaRPr b="1" u="sng">
              <a:solidFill>
                <a:schemeClr val="dk2"/>
              </a:solidFill>
            </a:endParaRPr>
          </a:p>
        </p:txBody>
      </p:sp>
      <p:sp>
        <p:nvSpPr>
          <p:cNvPr id="240" name="Google Shape;240;p35"/>
          <p:cNvSpPr txBox="1"/>
          <p:nvPr>
            <p:ph idx="1" type="body"/>
          </p:nvPr>
        </p:nvSpPr>
        <p:spPr>
          <a:xfrm>
            <a:off x="311700" y="923875"/>
            <a:ext cx="8520600" cy="4014300"/>
          </a:xfrm>
          <a:prstGeom prst="rect">
            <a:avLst/>
          </a:prstGeom>
        </p:spPr>
        <p:txBody>
          <a:bodyPr anchorCtr="0" anchor="t" bIns="91425" lIns="91425" spcFirstLastPara="1" rIns="91425" wrap="square" tIns="91425">
            <a:noAutofit/>
          </a:bodyPr>
          <a:lstStyle/>
          <a:p>
            <a:pPr indent="-215900" lvl="0" marL="228600" rtl="0" algn="l">
              <a:lnSpc>
                <a:spcPct val="100000"/>
              </a:lnSpc>
              <a:spcBef>
                <a:spcPts val="0"/>
              </a:spcBef>
              <a:spcAft>
                <a:spcPts val="0"/>
              </a:spcAft>
              <a:buSzPts val="1600"/>
              <a:buAutoNum type="arabicPeriod"/>
            </a:pPr>
            <a:r>
              <a:rPr b="1" lang="en" sz="1600"/>
              <a:t>Contact the Associate Radiation Safety Officer as soon as a laboratory move is known.</a:t>
            </a:r>
            <a:r>
              <a:rPr lang="en"/>
              <a:t> </a:t>
            </a:r>
            <a:r>
              <a:rPr b="1" lang="en" sz="1329"/>
              <a:t>(NOTE: Do NOT dispose of ANY past Lab Radiation Safety Records**.) </a:t>
            </a:r>
            <a:endParaRPr b="1" sz="1329"/>
          </a:p>
          <a:p>
            <a:pPr indent="-184150" lvl="1" marL="514350" rtl="0" algn="l">
              <a:lnSpc>
                <a:spcPct val="100000"/>
              </a:lnSpc>
              <a:spcBef>
                <a:spcPts val="500"/>
              </a:spcBef>
              <a:spcAft>
                <a:spcPts val="0"/>
              </a:spcAft>
              <a:buSzPts val="1100"/>
              <a:buAutoNum type="alphaLcPeriod"/>
            </a:pPr>
            <a:r>
              <a:rPr lang="en" sz="1100"/>
              <a:t>This needs to be done prior to terminating your Radioactive Materials Permit and/or well in advance of the PI relocating to another laboratory with the University or leaving the University. </a:t>
            </a:r>
            <a:endParaRPr sz="1100"/>
          </a:p>
          <a:p>
            <a:pPr indent="-184150" lvl="1" marL="514350" rtl="0" algn="l">
              <a:lnSpc>
                <a:spcPct val="100000"/>
              </a:lnSpc>
              <a:spcBef>
                <a:spcPts val="500"/>
              </a:spcBef>
              <a:spcAft>
                <a:spcPts val="0"/>
              </a:spcAft>
              <a:buSzPts val="1100"/>
              <a:buAutoNum type="alphaLcPeriod"/>
            </a:pPr>
            <a:r>
              <a:rPr lang="en" sz="1100"/>
              <a:t>Prior to a relocation within the University, termination of your radioactive materials permit, and/or relocating to another institution, all applicable steps below must be completed. </a:t>
            </a:r>
            <a:endParaRPr sz="1100"/>
          </a:p>
          <a:p>
            <a:pPr indent="-184150" lvl="1" marL="514350" rtl="0" algn="l">
              <a:lnSpc>
                <a:spcPct val="100000"/>
              </a:lnSpc>
              <a:spcBef>
                <a:spcPts val="500"/>
              </a:spcBef>
              <a:spcAft>
                <a:spcPts val="0"/>
              </a:spcAft>
              <a:buSzPts val="1100"/>
              <a:buAutoNum type="alphaLcPeriod"/>
            </a:pPr>
            <a:r>
              <a:rPr lang="en" sz="1100"/>
              <a:t>Prior to moving to another location within the University, complete and submit an “</a:t>
            </a:r>
            <a:r>
              <a:rPr lang="en" sz="1100" u="sng">
                <a:solidFill>
                  <a:schemeClr val="hlink"/>
                </a:solidFill>
                <a:hlinkClick r:id="rId3"/>
              </a:rPr>
              <a:t>Application for Approved Location Change</a:t>
            </a:r>
            <a:r>
              <a:rPr lang="en" sz="1100"/>
              <a:t>”.</a:t>
            </a:r>
            <a:endParaRPr sz="1100">
              <a:solidFill>
                <a:schemeClr val="accent3"/>
              </a:solidFill>
            </a:endParaRPr>
          </a:p>
          <a:p>
            <a:pPr indent="-215900" lvl="0" marL="228600" rtl="0" algn="l">
              <a:lnSpc>
                <a:spcPct val="100000"/>
              </a:lnSpc>
              <a:spcBef>
                <a:spcPts val="500"/>
              </a:spcBef>
              <a:spcAft>
                <a:spcPts val="0"/>
              </a:spcAft>
              <a:buSzPts val="1600"/>
              <a:buAutoNum type="arabicPeriod"/>
            </a:pPr>
            <a:r>
              <a:rPr b="1" lang="en" sz="1600"/>
              <a:t>Transfer radioactive materials (excluding waste) to another SLU Permit Holder.</a:t>
            </a:r>
            <a:r>
              <a:rPr lang="en" sz="1600"/>
              <a:t> </a:t>
            </a:r>
            <a:endParaRPr sz="1600"/>
          </a:p>
          <a:p>
            <a:pPr indent="-187052" lvl="1" marL="514350" rtl="0" algn="l">
              <a:lnSpc>
                <a:spcPct val="100000"/>
              </a:lnSpc>
              <a:spcBef>
                <a:spcPts val="500"/>
              </a:spcBef>
              <a:spcAft>
                <a:spcPts val="0"/>
              </a:spcAft>
              <a:buSzPts val="1146"/>
              <a:buAutoNum type="alphaLcPeriod"/>
            </a:pPr>
            <a:r>
              <a:rPr lang="en" sz="1145"/>
              <a:t>Must be done through the SLU Radiation Safety Office. </a:t>
            </a:r>
            <a:endParaRPr sz="1145"/>
          </a:p>
          <a:p>
            <a:pPr indent="-187052" lvl="1" marL="514350" rtl="0" algn="l">
              <a:lnSpc>
                <a:spcPct val="100000"/>
              </a:lnSpc>
              <a:spcBef>
                <a:spcPts val="500"/>
              </a:spcBef>
              <a:spcAft>
                <a:spcPts val="0"/>
              </a:spcAft>
              <a:buSzPts val="1146"/>
              <a:buAutoNum type="alphaLcPeriod"/>
            </a:pPr>
            <a:r>
              <a:rPr lang="en" sz="1145"/>
              <a:t>The transferee permit holder must be approved in advance for the radionuclides(s) and activities to be transferred.</a:t>
            </a:r>
            <a:endParaRPr sz="1145"/>
          </a:p>
          <a:p>
            <a:pPr indent="-187052" lvl="1" marL="514350" rtl="0" algn="l">
              <a:lnSpc>
                <a:spcPct val="100000"/>
              </a:lnSpc>
              <a:spcBef>
                <a:spcPts val="500"/>
              </a:spcBef>
              <a:spcAft>
                <a:spcPts val="0"/>
              </a:spcAft>
              <a:buSzPts val="1146"/>
              <a:buAutoNum type="alphaLcPeriod"/>
            </a:pPr>
            <a:r>
              <a:rPr lang="en" sz="1145"/>
              <a:t>If the radioactive materials must be moved elsewhere on campus by vehicle, contact Radiation Safety staff to perform this transfer for you.</a:t>
            </a:r>
            <a:endParaRPr sz="1145"/>
          </a:p>
          <a:p>
            <a:pPr indent="-187052" lvl="1" marL="514350" rtl="0" algn="l">
              <a:lnSpc>
                <a:spcPct val="100000"/>
              </a:lnSpc>
              <a:spcBef>
                <a:spcPts val="500"/>
              </a:spcBef>
              <a:spcAft>
                <a:spcPts val="0"/>
              </a:spcAft>
              <a:buSzPts val="1146"/>
              <a:buAutoNum type="alphaLcPeriod"/>
            </a:pPr>
            <a:r>
              <a:rPr lang="en" sz="1145"/>
              <a:t>Radioactive materials are not generally allowed to be transferred to another institution except under unusual circumstances.</a:t>
            </a:r>
            <a:endParaRPr sz="1145"/>
          </a:p>
          <a:p>
            <a:pPr indent="-215900" lvl="0" marL="228600" rtl="0" algn="l">
              <a:lnSpc>
                <a:spcPct val="100000"/>
              </a:lnSpc>
              <a:spcBef>
                <a:spcPts val="500"/>
              </a:spcBef>
              <a:spcAft>
                <a:spcPts val="0"/>
              </a:spcAft>
              <a:buSzPts val="1600"/>
              <a:buAutoNum type="arabicPeriod"/>
            </a:pPr>
            <a:r>
              <a:rPr b="1" lang="en" sz="1600"/>
              <a:t>Dispose of all radioactive waste prior to the move.</a:t>
            </a:r>
            <a:endParaRPr sz="1600"/>
          </a:p>
          <a:p>
            <a:pPr indent="-184150" lvl="1" marL="514350" rtl="0" algn="l">
              <a:lnSpc>
                <a:spcPct val="100000"/>
              </a:lnSpc>
              <a:spcBef>
                <a:spcPts val="500"/>
              </a:spcBef>
              <a:spcAft>
                <a:spcPts val="500"/>
              </a:spcAft>
              <a:buSzPts val="1100"/>
              <a:buAutoNum type="alphaLcPeriod"/>
            </a:pPr>
            <a:r>
              <a:rPr lang="en" sz="1100"/>
              <a:t>Pack all waste properly and request a radioactive waste pick up.</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Laboratory Decommissioning</a:t>
            </a:r>
            <a:r>
              <a:rPr i="1" lang="en" sz="1850">
                <a:solidFill>
                  <a:schemeClr val="dk2"/>
                </a:solidFill>
              </a:rPr>
              <a:t>   (continued)</a:t>
            </a:r>
            <a:endParaRPr i="1" sz="1850">
              <a:solidFill>
                <a:schemeClr val="dk2"/>
              </a:solidFill>
            </a:endParaRPr>
          </a:p>
        </p:txBody>
      </p:sp>
      <p:sp>
        <p:nvSpPr>
          <p:cNvPr id="246" name="Google Shape;246;p36"/>
          <p:cNvSpPr txBox="1"/>
          <p:nvPr>
            <p:ph idx="1" type="body"/>
          </p:nvPr>
        </p:nvSpPr>
        <p:spPr>
          <a:xfrm>
            <a:off x="235500" y="923875"/>
            <a:ext cx="8520600" cy="3416400"/>
          </a:xfrm>
          <a:prstGeom prst="rect">
            <a:avLst/>
          </a:prstGeom>
        </p:spPr>
        <p:txBody>
          <a:bodyPr anchorCtr="0" anchor="t" bIns="91425" lIns="91425" spcFirstLastPara="1" rIns="91425" wrap="square" tIns="91425">
            <a:noAutofit/>
          </a:bodyPr>
          <a:lstStyle/>
          <a:p>
            <a:pPr indent="-215900" lvl="0" marL="342900" rtl="0" algn="l">
              <a:lnSpc>
                <a:spcPct val="100000"/>
              </a:lnSpc>
              <a:spcBef>
                <a:spcPts val="0"/>
              </a:spcBef>
              <a:spcAft>
                <a:spcPts val="0"/>
              </a:spcAft>
              <a:buSzPts val="1600"/>
              <a:buAutoNum type="arabicPeriod" startAt="4"/>
            </a:pPr>
            <a:r>
              <a:rPr b="1" lang="en" sz="1600"/>
              <a:t>C</a:t>
            </a:r>
            <a:r>
              <a:rPr b="1" lang="en" sz="1600"/>
              <a:t>omplete thorough contamination surveys of all laboratory surfaces and equipment that has been used in conjunction with radioactive materials.</a:t>
            </a:r>
            <a:r>
              <a:rPr lang="en" sz="1600"/>
              <a:t> </a:t>
            </a:r>
            <a:endParaRPr sz="1600"/>
          </a:p>
          <a:p>
            <a:pPr indent="-184150" lvl="1" marL="685800" rtl="0" algn="l">
              <a:lnSpc>
                <a:spcPct val="100000"/>
              </a:lnSpc>
              <a:spcBef>
                <a:spcPts val="500"/>
              </a:spcBef>
              <a:spcAft>
                <a:spcPts val="0"/>
              </a:spcAft>
              <a:buSzPts val="1100"/>
              <a:buAutoNum type="alphaLcPeriod"/>
            </a:pPr>
            <a:r>
              <a:rPr lang="en" sz="1100"/>
              <a:t>Both wipe tests and meter surveys are required. Only wipe tests are required for H-3 (tritium). </a:t>
            </a:r>
            <a:endParaRPr sz="1100"/>
          </a:p>
          <a:p>
            <a:pPr indent="-184150" lvl="1" marL="685800" rtl="0" algn="l">
              <a:lnSpc>
                <a:spcPct val="100000"/>
              </a:lnSpc>
              <a:spcBef>
                <a:spcPts val="500"/>
              </a:spcBef>
              <a:spcAft>
                <a:spcPts val="0"/>
              </a:spcAft>
              <a:buSzPts val="1100"/>
              <a:buAutoNum type="alphaLcPeriod"/>
            </a:pPr>
            <a:r>
              <a:rPr lang="en" sz="1100"/>
              <a:t>Decontaminate any laboratory surfaces and equipment surfaces found to be contaminated. </a:t>
            </a:r>
            <a:endParaRPr sz="1100"/>
          </a:p>
          <a:p>
            <a:pPr indent="-184150" lvl="1" marL="685800" rtl="0" algn="l">
              <a:lnSpc>
                <a:spcPct val="100000"/>
              </a:lnSpc>
              <a:spcBef>
                <a:spcPts val="500"/>
              </a:spcBef>
              <a:spcAft>
                <a:spcPts val="0"/>
              </a:spcAft>
              <a:buSzPts val="1100"/>
              <a:buAutoNum type="alphaLcPeriod"/>
            </a:pPr>
            <a:r>
              <a:rPr lang="en" sz="1100"/>
              <a:t>Document all wipe test and meter survey results, decontamination efforts, and follow-up wipe tests and meter survey results demonstrating successful decontamination.</a:t>
            </a:r>
            <a:endParaRPr sz="1100"/>
          </a:p>
          <a:p>
            <a:pPr indent="-215900" lvl="0" marL="342900" rtl="0" algn="l">
              <a:lnSpc>
                <a:spcPct val="100000"/>
              </a:lnSpc>
              <a:spcBef>
                <a:spcPts val="500"/>
              </a:spcBef>
              <a:spcAft>
                <a:spcPts val="0"/>
              </a:spcAft>
              <a:buSzPts val="1600"/>
              <a:buAutoNum type="arabicPeriod" startAt="4"/>
            </a:pPr>
            <a:r>
              <a:rPr b="1" lang="en" sz="1600"/>
              <a:t>Remove “Radioactive Materials” labels, etc. </a:t>
            </a:r>
            <a:endParaRPr b="1" sz="1600"/>
          </a:p>
          <a:p>
            <a:pPr indent="-184150" lvl="1" marL="685800" rtl="0" algn="l">
              <a:lnSpc>
                <a:spcPct val="100000"/>
              </a:lnSpc>
              <a:spcBef>
                <a:spcPts val="500"/>
              </a:spcBef>
              <a:spcAft>
                <a:spcPts val="0"/>
              </a:spcAft>
              <a:buSzPts val="1100"/>
              <a:buAutoNum type="alphaLcPeriod"/>
            </a:pPr>
            <a:r>
              <a:rPr lang="en" sz="1100"/>
              <a:t>Remove radioactive materials labels, stickers and tape from laboratory surfaces, equipment, instruments, and other items confirmed to be free of radioactive contamination after completing no. 4 above. </a:t>
            </a:r>
            <a:endParaRPr sz="1100"/>
          </a:p>
          <a:p>
            <a:pPr indent="-184150" lvl="1" marL="685800" rtl="0" algn="l">
              <a:lnSpc>
                <a:spcPct val="100000"/>
              </a:lnSpc>
              <a:spcBef>
                <a:spcPts val="500"/>
              </a:spcBef>
              <a:spcAft>
                <a:spcPts val="0"/>
              </a:spcAft>
              <a:buSzPts val="1100"/>
              <a:buAutoNum type="alphaLcPeriod"/>
            </a:pPr>
            <a:r>
              <a:rPr lang="en" sz="1100"/>
              <a:t>Do NOT remove postings on the doors or rooms.</a:t>
            </a:r>
            <a:endParaRPr b="1" sz="1100"/>
          </a:p>
          <a:p>
            <a:pPr indent="-215900" lvl="0" marL="342900" rtl="0" algn="l">
              <a:lnSpc>
                <a:spcPct val="100000"/>
              </a:lnSpc>
              <a:spcBef>
                <a:spcPts val="500"/>
              </a:spcBef>
              <a:spcAft>
                <a:spcPts val="0"/>
              </a:spcAft>
              <a:buSzPts val="1600"/>
              <a:buAutoNum type="arabicPeriod" startAt="4"/>
            </a:pPr>
            <a:r>
              <a:rPr b="1" lang="en" sz="1600"/>
              <a:t>Contact Radiation Safety Staff to arrange for decommissioning confirmatory surveys.</a:t>
            </a:r>
            <a:endParaRPr sz="1600"/>
          </a:p>
          <a:p>
            <a:pPr indent="-184150" lvl="1" marL="685800" rtl="0" algn="l">
              <a:lnSpc>
                <a:spcPct val="100000"/>
              </a:lnSpc>
              <a:spcBef>
                <a:spcPts val="500"/>
              </a:spcBef>
              <a:spcAft>
                <a:spcPts val="500"/>
              </a:spcAft>
              <a:buSzPts val="1100"/>
              <a:buAutoNum type="alphaLcPeriod"/>
            </a:pPr>
            <a:r>
              <a:rPr lang="en" sz="1100"/>
              <a:t>**Retention/transfer of radiation safety records will also be discussed.</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2"/>
                </a:solidFill>
              </a:rPr>
              <a:t>Response to a Spilled Container of Radioactive Material</a:t>
            </a:r>
            <a:endParaRPr b="1" u="sng">
              <a:solidFill>
                <a:schemeClr val="dk2"/>
              </a:solidFill>
            </a:endParaRPr>
          </a:p>
          <a:p>
            <a:pPr indent="0" lvl="0" marL="0" rtl="0" algn="l">
              <a:spcBef>
                <a:spcPts val="0"/>
              </a:spcBef>
              <a:spcAft>
                <a:spcPts val="0"/>
              </a:spcAft>
              <a:buNone/>
            </a:pPr>
            <a:r>
              <a:t/>
            </a:r>
            <a:endParaRPr/>
          </a:p>
        </p:txBody>
      </p:sp>
      <p:sp>
        <p:nvSpPr>
          <p:cNvPr id="252" name="Google Shape;252;p37"/>
          <p:cNvSpPr txBox="1"/>
          <p:nvPr>
            <p:ph idx="1" type="body"/>
          </p:nvPr>
        </p:nvSpPr>
        <p:spPr>
          <a:xfrm>
            <a:off x="311700" y="9238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In the event that there is a spill of radioactive material stay out of the area, and notify the Saint Louis University Department of Public Safety immediately at:</a:t>
            </a:r>
            <a:endParaRPr>
              <a:solidFill>
                <a:schemeClr val="dk1"/>
              </a:solidFill>
            </a:endParaRPr>
          </a:p>
          <a:p>
            <a:pPr indent="0" lvl="0" marL="0" rtl="0" algn="l">
              <a:lnSpc>
                <a:spcPct val="100000"/>
              </a:lnSpc>
              <a:spcBef>
                <a:spcPts val="500"/>
              </a:spcBef>
              <a:spcAft>
                <a:spcPts val="0"/>
              </a:spcAft>
              <a:buNone/>
            </a:pPr>
            <a:r>
              <a:t/>
            </a:r>
            <a:endParaRPr/>
          </a:p>
          <a:p>
            <a:pPr indent="0" lvl="0" marL="0" rtl="0" algn="ctr">
              <a:lnSpc>
                <a:spcPct val="100000"/>
              </a:lnSpc>
              <a:spcBef>
                <a:spcPts val="500"/>
              </a:spcBef>
              <a:spcAft>
                <a:spcPts val="0"/>
              </a:spcAft>
              <a:buClr>
                <a:schemeClr val="dk1"/>
              </a:buClr>
              <a:buSzPts val="1100"/>
              <a:buFont typeface="Arial"/>
              <a:buNone/>
            </a:pPr>
            <a:r>
              <a:rPr b="1" lang="en" sz="2500"/>
              <a:t>314-</a:t>
            </a:r>
            <a:r>
              <a:rPr b="1" lang="en" sz="2500">
                <a:solidFill>
                  <a:schemeClr val="dk1"/>
                </a:solidFill>
              </a:rPr>
              <a:t>977-3000</a:t>
            </a:r>
            <a:endParaRPr b="1" sz="2500">
              <a:solidFill>
                <a:schemeClr val="dk1"/>
              </a:solidFill>
            </a:endParaRPr>
          </a:p>
          <a:p>
            <a:pPr indent="0" lvl="0" marL="0" rtl="0" algn="l">
              <a:lnSpc>
                <a:spcPct val="100000"/>
              </a:lnSpc>
              <a:spcBef>
                <a:spcPts val="500"/>
              </a:spcBef>
              <a:spcAft>
                <a:spcPts val="0"/>
              </a:spcAft>
              <a:buClr>
                <a:schemeClr val="dk1"/>
              </a:buClr>
              <a:buSzPts val="1100"/>
              <a:buFont typeface="Arial"/>
              <a:buNone/>
            </a:pPr>
            <a:r>
              <a:t/>
            </a:r>
            <a:endParaRPr/>
          </a:p>
          <a:p>
            <a:pPr indent="0" lvl="0" marL="457200" rtl="0" algn="ctr">
              <a:lnSpc>
                <a:spcPct val="100000"/>
              </a:lnSpc>
              <a:spcBef>
                <a:spcPts val="500"/>
              </a:spcBef>
              <a:spcAft>
                <a:spcPts val="0"/>
              </a:spcAft>
              <a:buClr>
                <a:schemeClr val="dk1"/>
              </a:buClr>
              <a:buSzPts val="1100"/>
              <a:buFont typeface="Arial"/>
              <a:buNone/>
            </a:pPr>
            <a:r>
              <a:rPr b="1" lang="en">
                <a:solidFill>
                  <a:srgbClr val="0070C0"/>
                </a:solidFill>
              </a:rPr>
              <a:t>The dispatcher will notify the appropriate response team. This procedure applies 24 hours a day, 7 days a week.</a:t>
            </a:r>
            <a:endParaRPr b="1">
              <a:solidFill>
                <a:srgbClr val="0070C0"/>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If a water leak or other leak develops </a:t>
            </a:r>
            <a:r>
              <a:rPr lang="en" u="sng">
                <a:solidFill>
                  <a:schemeClr val="dk1"/>
                </a:solidFill>
              </a:rPr>
              <a:t>in any area</a:t>
            </a:r>
            <a:r>
              <a:rPr lang="en">
                <a:solidFill>
                  <a:schemeClr val="dk1"/>
                </a:solidFill>
              </a:rPr>
              <a:t>, always assume that it is contaminated (chemically or radioactively) until the source and pathway of the leak has been determined, and it is confirmed to not contain radioactive or other hazardous materials.</a:t>
            </a:r>
            <a:endParaRPr/>
          </a:p>
        </p:txBody>
      </p:sp>
      <p:pic>
        <p:nvPicPr>
          <p:cNvPr id="253" name="Google Shape;253;p37"/>
          <p:cNvPicPr preferRelativeResize="0"/>
          <p:nvPr/>
        </p:nvPicPr>
        <p:blipFill>
          <a:blip r:embed="rId3">
            <a:alphaModFix/>
          </a:blip>
          <a:stretch>
            <a:fillRect/>
          </a:stretch>
        </p:blipFill>
        <p:spPr>
          <a:xfrm rot="5400000">
            <a:off x="2601575" y="1721575"/>
            <a:ext cx="812000" cy="81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Radioactive Spills</a:t>
            </a:r>
            <a:r>
              <a:rPr b="1" lang="en">
                <a:solidFill>
                  <a:schemeClr val="dk2"/>
                </a:solidFill>
              </a:rPr>
              <a:t>  </a:t>
            </a:r>
            <a:r>
              <a:rPr i="1" lang="en" sz="1850">
                <a:solidFill>
                  <a:schemeClr val="dk2"/>
                </a:solidFill>
              </a:rPr>
              <a:t>(continued)</a:t>
            </a:r>
            <a:endParaRPr i="1" sz="1850">
              <a:solidFill>
                <a:schemeClr val="dk2"/>
              </a:solidFill>
            </a:endParaRPr>
          </a:p>
        </p:txBody>
      </p:sp>
      <p:sp>
        <p:nvSpPr>
          <p:cNvPr id="259" name="Google Shape;259;p38"/>
          <p:cNvSpPr txBox="1"/>
          <p:nvPr>
            <p:ph idx="1" type="body"/>
          </p:nvPr>
        </p:nvSpPr>
        <p:spPr>
          <a:xfrm>
            <a:off x="311700" y="923875"/>
            <a:ext cx="5223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400"/>
              </a:spcBef>
              <a:spcAft>
                <a:spcPts val="0"/>
              </a:spcAft>
              <a:buNone/>
            </a:pPr>
            <a:r>
              <a:rPr lang="en">
                <a:solidFill>
                  <a:schemeClr val="dk1"/>
                </a:solidFill>
              </a:rPr>
              <a:t>If you accidentally walk through an area that is believed to be contaminated with radioactive materials, take the following precautions:</a:t>
            </a:r>
            <a:endParaRPr>
              <a:solidFill>
                <a:schemeClr val="dk1"/>
              </a:solidFill>
            </a:endParaRPr>
          </a:p>
        </p:txBody>
      </p:sp>
      <p:pic>
        <p:nvPicPr>
          <p:cNvPr id="260" name="Google Shape;260;p38"/>
          <p:cNvPicPr preferRelativeResize="0"/>
          <p:nvPr/>
        </p:nvPicPr>
        <p:blipFill>
          <a:blip r:embed="rId3">
            <a:alphaModFix/>
          </a:blip>
          <a:stretch>
            <a:fillRect/>
          </a:stretch>
        </p:blipFill>
        <p:spPr>
          <a:xfrm>
            <a:off x="5633725" y="493700"/>
            <a:ext cx="3319527" cy="4327424"/>
          </a:xfrm>
          <a:prstGeom prst="rect">
            <a:avLst/>
          </a:prstGeom>
          <a:noFill/>
          <a:ln cap="flat" cmpd="sng" w="9525">
            <a:solidFill>
              <a:schemeClr val="dk1"/>
            </a:solidFill>
            <a:prstDash val="solid"/>
            <a:round/>
            <a:headEnd len="sm" w="sm" type="none"/>
            <a:tailEnd len="sm" w="sm" type="none"/>
          </a:ln>
        </p:spPr>
      </p:pic>
      <p:sp>
        <p:nvSpPr>
          <p:cNvPr id="261" name="Google Shape;261;p38"/>
          <p:cNvSpPr txBox="1"/>
          <p:nvPr/>
        </p:nvSpPr>
        <p:spPr>
          <a:xfrm>
            <a:off x="311700" y="1936875"/>
            <a:ext cx="5126100" cy="2955300"/>
          </a:xfrm>
          <a:prstGeom prst="rect">
            <a:avLst/>
          </a:prstGeom>
          <a:noFill/>
          <a:ln>
            <a:noFill/>
          </a:ln>
        </p:spPr>
        <p:txBody>
          <a:bodyPr anchorCtr="0" anchor="t" bIns="91425" lIns="91425" spcFirstLastPara="1" rIns="91425" wrap="square" tIns="91425">
            <a:spAutoFit/>
          </a:bodyPr>
          <a:lstStyle/>
          <a:p>
            <a:pPr indent="-228600" lvl="0" marL="342900" rtl="0" algn="l">
              <a:spcBef>
                <a:spcPts val="1400"/>
              </a:spcBef>
              <a:spcAft>
                <a:spcPts val="0"/>
              </a:spcAft>
              <a:buClr>
                <a:schemeClr val="dk1"/>
              </a:buClr>
              <a:buSzPts val="1800"/>
              <a:buFont typeface="Proxima Nova"/>
              <a:buChar char="●"/>
            </a:pPr>
            <a:r>
              <a:rPr b="1" i="1" lang="en" sz="1800" u="sng">
                <a:solidFill>
                  <a:schemeClr val="dk1"/>
                </a:solidFill>
                <a:latin typeface="Proxima Nova"/>
                <a:ea typeface="Proxima Nova"/>
                <a:cs typeface="Proxima Nova"/>
                <a:sym typeface="Proxima Nova"/>
              </a:rPr>
              <a:t>Do not leave the area!</a:t>
            </a:r>
            <a:endParaRPr b="1" i="1" sz="1800" u="sng">
              <a:solidFill>
                <a:schemeClr val="dk1"/>
              </a:solidFill>
              <a:latin typeface="Proxima Nova"/>
              <a:ea typeface="Proxima Nova"/>
              <a:cs typeface="Proxima Nova"/>
              <a:sym typeface="Proxima Nova"/>
            </a:endParaRPr>
          </a:p>
          <a:p>
            <a:pPr indent="-228600" lvl="0" marL="3429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Remain at the scene and keep movement within the area to a minimum!</a:t>
            </a:r>
            <a:endParaRPr sz="1800">
              <a:solidFill>
                <a:schemeClr val="dk1"/>
              </a:solidFill>
              <a:latin typeface="Proxima Nova"/>
              <a:ea typeface="Proxima Nova"/>
              <a:cs typeface="Proxima Nova"/>
              <a:sym typeface="Proxima Nova"/>
            </a:endParaRPr>
          </a:p>
          <a:p>
            <a:pPr indent="-228600" lvl="0" marL="3429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Wait to be tested (surveyed) by a qualified spill team member.</a:t>
            </a:r>
            <a:endParaRPr sz="1800">
              <a:solidFill>
                <a:schemeClr val="dk1"/>
              </a:solidFill>
              <a:latin typeface="Proxima Nova"/>
              <a:ea typeface="Proxima Nova"/>
              <a:cs typeface="Proxima Nova"/>
              <a:sym typeface="Proxima Nova"/>
            </a:endParaRPr>
          </a:p>
          <a:p>
            <a:pPr indent="-228600" lvl="0" marL="342900" rtl="0" algn="l">
              <a:spcBef>
                <a:spcPts val="0"/>
              </a:spcBef>
              <a:spcAft>
                <a:spcPts val="0"/>
              </a:spcAft>
              <a:buClr>
                <a:schemeClr val="dk1"/>
              </a:buClr>
              <a:buSzPts val="1800"/>
              <a:buFont typeface="Proxima Nova"/>
              <a:buChar char="●"/>
            </a:pPr>
            <a:r>
              <a:rPr b="1" i="1" lang="en" sz="1800">
                <a:solidFill>
                  <a:schemeClr val="dk1"/>
                </a:solidFill>
                <a:latin typeface="Proxima Nova"/>
                <a:ea typeface="Proxima Nova"/>
                <a:cs typeface="Proxima Nova"/>
                <a:sym typeface="Proxima Nova"/>
              </a:rPr>
              <a:t>Leave the area only after you have been surveyed </a:t>
            </a:r>
            <a:r>
              <a:rPr b="1" i="1" lang="en" sz="1800" u="sng">
                <a:solidFill>
                  <a:schemeClr val="dk1"/>
                </a:solidFill>
                <a:latin typeface="Proxima Nova"/>
                <a:ea typeface="Proxima Nova"/>
                <a:cs typeface="Proxima Nova"/>
                <a:sym typeface="Proxima Nova"/>
              </a:rPr>
              <a:t>and</a:t>
            </a:r>
            <a:r>
              <a:rPr b="1" i="1" lang="en" sz="1800">
                <a:solidFill>
                  <a:schemeClr val="dk1"/>
                </a:solidFill>
                <a:latin typeface="Proxima Nova"/>
                <a:ea typeface="Proxima Nova"/>
                <a:cs typeface="Proxima Nova"/>
                <a:sym typeface="Proxima Nova"/>
              </a:rPr>
              <a:t> are told by a qualified spill team member that you may leave the area.</a:t>
            </a:r>
            <a:endParaRPr b="1" i="1" sz="1800">
              <a:solidFill>
                <a:schemeClr val="dk1"/>
              </a:solidFill>
              <a:latin typeface="Proxima Nova"/>
              <a:ea typeface="Proxima Nova"/>
              <a:cs typeface="Proxima Nova"/>
              <a:sym typeface="Proxima Nova"/>
            </a:endParaRPr>
          </a:p>
          <a:p>
            <a:pPr indent="-228600" lvl="0" marL="3429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More detailed instructions are posted in labs authorized for radioactive materials.</a:t>
            </a:r>
            <a:endParaRPr sz="1800">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2"/>
                </a:solidFill>
              </a:rPr>
              <a:t>Summary</a:t>
            </a:r>
            <a:endParaRPr b="1" u="sng">
              <a:solidFill>
                <a:schemeClr val="dk2"/>
              </a:solidFill>
            </a:endParaRPr>
          </a:p>
        </p:txBody>
      </p:sp>
      <p:sp>
        <p:nvSpPr>
          <p:cNvPr id="267" name="Google Shape;267;p39"/>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Please complete the Safety Awareness Quiz on Radiation Safety by July 31, 2023.</a:t>
            </a:r>
            <a:endParaRPr/>
          </a:p>
          <a:p>
            <a:pPr indent="-342900" lvl="0" marL="457200" rtl="0" algn="l">
              <a:spcBef>
                <a:spcPts val="0"/>
              </a:spcBef>
              <a:spcAft>
                <a:spcPts val="0"/>
              </a:spcAft>
              <a:buSzPts val="1800"/>
              <a:buChar char="●"/>
            </a:pPr>
            <a:r>
              <a:rPr lang="en"/>
              <a:t>Please contact </a:t>
            </a:r>
            <a:r>
              <a:rPr lang="en" u="sng">
                <a:solidFill>
                  <a:schemeClr val="hlink"/>
                </a:solidFill>
                <a:hlinkClick r:id="rId3"/>
              </a:rPr>
              <a:t>ehs@slu.edu</a:t>
            </a:r>
            <a:r>
              <a:rPr lang="en"/>
              <a:t> for 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2"/>
                </a:solidFill>
              </a:rPr>
              <a:t>Radioactive Materials Use</a:t>
            </a:r>
            <a:endParaRPr b="1" u="sng">
              <a:solidFill>
                <a:schemeClr val="dk2"/>
              </a:solidFill>
            </a:endParaRPr>
          </a:p>
          <a:p>
            <a:pPr indent="0" lvl="0" marL="0" rtl="0" algn="l">
              <a:spcBef>
                <a:spcPts val="0"/>
              </a:spcBef>
              <a:spcAft>
                <a:spcPts val="0"/>
              </a:spcAft>
              <a:buNone/>
            </a:pPr>
            <a:r>
              <a:t/>
            </a:r>
            <a:endParaRPr>
              <a:solidFill>
                <a:schemeClr val="dk2"/>
              </a:solidFill>
            </a:endParaRPr>
          </a:p>
        </p:txBody>
      </p:sp>
      <p:sp>
        <p:nvSpPr>
          <p:cNvPr id="73" name="Google Shape;73;p15"/>
          <p:cNvSpPr txBox="1"/>
          <p:nvPr>
            <p:ph idx="1" type="body"/>
          </p:nvPr>
        </p:nvSpPr>
        <p:spPr>
          <a:xfrm>
            <a:off x="311700" y="9238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Radioactive materials may only be used: </a:t>
            </a:r>
            <a:endParaRPr>
              <a:solidFill>
                <a:schemeClr val="dk1"/>
              </a:solidFill>
            </a:endParaRPr>
          </a:p>
          <a:p>
            <a:pPr indent="-342900" lvl="1" marL="914400" rtl="0" algn="l">
              <a:lnSpc>
                <a:spcPct val="100000"/>
              </a:lnSpc>
              <a:spcBef>
                <a:spcPts val="500"/>
              </a:spcBef>
              <a:spcAft>
                <a:spcPts val="0"/>
              </a:spcAft>
              <a:buClr>
                <a:schemeClr val="dk1"/>
              </a:buClr>
              <a:buSzPts val="1800"/>
              <a:buChar char="○"/>
            </a:pPr>
            <a:r>
              <a:rPr lang="en" sz="1800">
                <a:solidFill>
                  <a:schemeClr val="dk1"/>
                </a:solidFill>
              </a:rPr>
              <a:t>Under the supervision of a Permit Holder who has been approved by the Radiation Safety Committee (RSC).</a:t>
            </a:r>
            <a:endParaRPr sz="1800">
              <a:solidFill>
                <a:schemeClr val="dk1"/>
              </a:solidFill>
            </a:endParaRPr>
          </a:p>
          <a:p>
            <a:pPr indent="-342900" lvl="1" marL="914400" rtl="0" algn="l">
              <a:lnSpc>
                <a:spcPct val="100000"/>
              </a:lnSpc>
              <a:spcBef>
                <a:spcPts val="500"/>
              </a:spcBef>
              <a:spcAft>
                <a:spcPts val="0"/>
              </a:spcAft>
              <a:buClr>
                <a:schemeClr val="dk1"/>
              </a:buClr>
              <a:buSzPts val="1800"/>
              <a:buChar char="○"/>
            </a:pPr>
            <a:r>
              <a:rPr lang="en" sz="1800">
                <a:solidFill>
                  <a:schemeClr val="dk1"/>
                </a:solidFill>
              </a:rPr>
              <a:t>I</a:t>
            </a:r>
            <a:r>
              <a:rPr lang="en" sz="1800">
                <a:solidFill>
                  <a:schemeClr val="dk1"/>
                </a:solidFill>
              </a:rPr>
              <a:t>n RSC approved locations. </a:t>
            </a:r>
            <a:endParaRPr sz="1800">
              <a:solidFill>
                <a:schemeClr val="dk1"/>
              </a:solidFill>
            </a:endParaRPr>
          </a:p>
          <a:p>
            <a:pPr indent="-342900" lvl="1" marL="914400" rtl="0" algn="l">
              <a:lnSpc>
                <a:spcPct val="100000"/>
              </a:lnSpc>
              <a:spcBef>
                <a:spcPts val="500"/>
              </a:spcBef>
              <a:spcAft>
                <a:spcPts val="0"/>
              </a:spcAft>
              <a:buClr>
                <a:schemeClr val="dk1"/>
              </a:buClr>
              <a:buSzPts val="1800"/>
              <a:buChar char="○"/>
            </a:pPr>
            <a:r>
              <a:rPr lang="en" sz="1800">
                <a:solidFill>
                  <a:schemeClr val="dk1"/>
                </a:solidFill>
              </a:rPr>
              <a:t>By personnel who have completed the Radiation Safety Orientation and passed the associated test.</a:t>
            </a:r>
            <a:endParaRPr sz="1800">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For more information visit: </a:t>
            </a:r>
            <a:r>
              <a:rPr lang="en" u="sng">
                <a:solidFill>
                  <a:schemeClr val="dk2"/>
                </a:solidFill>
                <a:hlinkClick r:id="rId3">
                  <a:extLst>
                    <a:ext uri="{A12FA001-AC4F-418D-AE19-62706E023703}">
                      <ahyp:hlinkClr val="tx"/>
                    </a:ext>
                  </a:extLst>
                </a:hlinkClick>
              </a:rPr>
              <a:t>SLU Radiation Safety</a:t>
            </a:r>
            <a:endParaRPr>
              <a:solidFill>
                <a:schemeClr val="dk2"/>
              </a:solidFill>
            </a:endParaRPr>
          </a:p>
        </p:txBody>
      </p:sp>
      <p:pic>
        <p:nvPicPr>
          <p:cNvPr id="74" name="Google Shape;74;p15"/>
          <p:cNvPicPr preferRelativeResize="0"/>
          <p:nvPr/>
        </p:nvPicPr>
        <p:blipFill>
          <a:blip r:embed="rId4">
            <a:alphaModFix/>
          </a:blip>
          <a:stretch>
            <a:fillRect/>
          </a:stretch>
        </p:blipFill>
        <p:spPr>
          <a:xfrm>
            <a:off x="2623428" y="3483125"/>
            <a:ext cx="3897150" cy="13159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SzPts val="990"/>
              <a:buNone/>
            </a:pPr>
            <a:r>
              <a:rPr b="1" lang="en" sz="2450" u="sng">
                <a:solidFill>
                  <a:schemeClr val="dk2"/>
                </a:solidFill>
              </a:rPr>
              <a:t>Restricted Areas</a:t>
            </a:r>
            <a:endParaRPr b="1" sz="2450">
              <a:solidFill>
                <a:schemeClr val="dk2"/>
              </a:solidFill>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A </a:t>
            </a:r>
            <a:r>
              <a:rPr lang="en"/>
              <a:t>“</a:t>
            </a:r>
            <a:r>
              <a:rPr lang="en">
                <a:solidFill>
                  <a:schemeClr val="dk1"/>
                </a:solidFill>
              </a:rPr>
              <a:t>restricted area</a:t>
            </a:r>
            <a:r>
              <a:rPr lang="en"/>
              <a:t>”</a:t>
            </a:r>
            <a:r>
              <a:rPr lang="en">
                <a:solidFill>
                  <a:schemeClr val="dk1"/>
                </a:solidFill>
              </a:rPr>
              <a:t> is any area where radioactive materials are used or stored.</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These areas can be recognized by the red or magenta on yellow “Caution Radioactive Material” sign, which includes the international radiation symbol.</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These signs may be various shapes and sizes. The most common format in use at Saint Louis University is shown below.</a:t>
            </a:r>
            <a:endParaRPr sz="1200"/>
          </a:p>
        </p:txBody>
      </p:sp>
      <p:pic>
        <p:nvPicPr>
          <p:cNvPr id="81" name="Google Shape;81;p16"/>
          <p:cNvPicPr preferRelativeResize="0"/>
          <p:nvPr/>
        </p:nvPicPr>
        <p:blipFill rotWithShape="1">
          <a:blip r:embed="rId3">
            <a:alphaModFix/>
          </a:blip>
          <a:srcRect b="0" l="0" r="0" t="1487"/>
          <a:stretch/>
        </p:blipFill>
        <p:spPr>
          <a:xfrm>
            <a:off x="3154750" y="2830250"/>
            <a:ext cx="2834501" cy="216077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4170" lvl="0" marL="457200" rtl="0" algn="l">
              <a:lnSpc>
                <a:spcPct val="100000"/>
              </a:lnSpc>
              <a:spcBef>
                <a:spcPts val="0"/>
              </a:spcBef>
              <a:spcAft>
                <a:spcPts val="0"/>
              </a:spcAft>
              <a:buClr>
                <a:schemeClr val="dk1"/>
              </a:buClr>
              <a:buSzPts val="1820"/>
              <a:buChar char="●"/>
            </a:pPr>
            <a:r>
              <a:rPr lang="en" sz="1820">
                <a:solidFill>
                  <a:schemeClr val="dk1"/>
                </a:solidFill>
              </a:rPr>
              <a:t>You should not be afraid to enter such a restricted area, but you must be respectful of the presence of radioactive material.</a:t>
            </a:r>
            <a:endParaRPr sz="1820">
              <a:solidFill>
                <a:schemeClr val="dk1"/>
              </a:solidFill>
            </a:endParaRPr>
          </a:p>
          <a:p>
            <a:pPr indent="-344170" lvl="0" marL="457200" rtl="0" algn="l">
              <a:lnSpc>
                <a:spcPct val="100000"/>
              </a:lnSpc>
              <a:spcBef>
                <a:spcPts val="500"/>
              </a:spcBef>
              <a:spcAft>
                <a:spcPts val="0"/>
              </a:spcAft>
              <a:buClr>
                <a:schemeClr val="dk1"/>
              </a:buClr>
              <a:buSzPts val="1820"/>
              <a:buChar char="●"/>
            </a:pPr>
            <a:r>
              <a:rPr lang="en" sz="1820">
                <a:solidFill>
                  <a:schemeClr val="dk1"/>
                </a:solidFill>
              </a:rPr>
              <a:t>When used safely and with appropriate training, authorized personnel generally incur no measurable dose.</a:t>
            </a:r>
            <a:endParaRPr sz="1820">
              <a:solidFill>
                <a:schemeClr val="dk1"/>
              </a:solidFill>
            </a:endParaRPr>
          </a:p>
          <a:p>
            <a:pPr indent="-344170" lvl="0" marL="457200" rtl="0" algn="l">
              <a:lnSpc>
                <a:spcPct val="100000"/>
              </a:lnSpc>
              <a:spcBef>
                <a:spcPts val="500"/>
              </a:spcBef>
              <a:spcAft>
                <a:spcPts val="500"/>
              </a:spcAft>
              <a:buClr>
                <a:schemeClr val="dk1"/>
              </a:buClr>
              <a:buSzPts val="1820"/>
              <a:buChar char="●"/>
            </a:pPr>
            <a:r>
              <a:rPr b="1" i="1" lang="en" sz="1820">
                <a:solidFill>
                  <a:schemeClr val="dk1"/>
                </a:solidFill>
              </a:rPr>
              <a:t>Personnel entering these areas should be knowledgeable that they are entering a restricted area and should take appropriate precautions.</a:t>
            </a:r>
            <a:endParaRPr b="1" i="1" sz="1820">
              <a:solidFill>
                <a:schemeClr val="dk1"/>
              </a:solidFill>
            </a:endParaRPr>
          </a:p>
        </p:txBody>
      </p:sp>
      <p:sp>
        <p:nvSpPr>
          <p:cNvPr id="87" name="Google Shape;87;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Clr>
                <a:srgbClr val="000000"/>
              </a:buClr>
              <a:buSzPts val="990"/>
              <a:buFont typeface="Arial"/>
              <a:buNone/>
            </a:pPr>
            <a:r>
              <a:rPr b="1" lang="en" u="sng">
                <a:solidFill>
                  <a:schemeClr val="dk2"/>
                </a:solidFill>
              </a:rPr>
              <a:t>Restricted Areas</a:t>
            </a:r>
            <a:r>
              <a:rPr b="1" lang="en" sz="2450">
                <a:solidFill>
                  <a:schemeClr val="dk2"/>
                </a:solidFill>
              </a:rPr>
              <a:t>  </a:t>
            </a:r>
            <a:r>
              <a:rPr i="1" lang="en" sz="1750">
                <a:solidFill>
                  <a:schemeClr val="dk2"/>
                </a:solidFill>
              </a:rPr>
              <a:t>(continued)</a:t>
            </a:r>
            <a:endParaRPr i="1" sz="1750">
              <a:solidFill>
                <a:schemeClr val="dk2"/>
              </a:solidFill>
            </a:endParaRPr>
          </a:p>
          <a:p>
            <a:pPr indent="0" lvl="0" marL="0" rtl="0" algn="l">
              <a:spcBef>
                <a:spcPts val="0"/>
              </a:spcBef>
              <a:spcAft>
                <a:spcPts val="0"/>
              </a:spcAft>
              <a:buNone/>
            </a:pPr>
            <a:r>
              <a:t/>
            </a:r>
            <a:endParaRPr/>
          </a:p>
        </p:txBody>
      </p:sp>
      <p:pic>
        <p:nvPicPr>
          <p:cNvPr id="88" name="Google Shape;88;p17"/>
          <p:cNvPicPr preferRelativeResize="0"/>
          <p:nvPr/>
        </p:nvPicPr>
        <p:blipFill rotWithShape="1">
          <a:blip r:embed="rId3">
            <a:alphaModFix/>
          </a:blip>
          <a:srcRect b="0" l="0" r="0" t="1487"/>
          <a:stretch/>
        </p:blipFill>
        <p:spPr>
          <a:xfrm>
            <a:off x="3368175" y="3132450"/>
            <a:ext cx="2407651" cy="18353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None/>
            </a:pPr>
            <a:r>
              <a:rPr b="1" lang="en" sz="2450" u="sng">
                <a:solidFill>
                  <a:schemeClr val="dk2"/>
                </a:solidFill>
              </a:rPr>
              <a:t>Boxes Used to Ship Radioactive Materials</a:t>
            </a:r>
            <a:endParaRPr b="1" sz="2450">
              <a:solidFill>
                <a:schemeClr val="dk2"/>
              </a:solidFill>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Examples of c</a:t>
            </a:r>
            <a:r>
              <a:rPr lang="en">
                <a:solidFill>
                  <a:schemeClr val="dk1"/>
                </a:solidFill>
              </a:rPr>
              <a:t>ommon labels on shipping boxes used for radioactive materials are shown below.</a:t>
            </a:r>
            <a:endParaRPr>
              <a:solidFill>
                <a:schemeClr val="dk1"/>
              </a:solidFill>
            </a:endParaRPr>
          </a:p>
          <a:p>
            <a:pPr indent="0" lvl="0" marL="0" rtl="0" algn="l">
              <a:spcBef>
                <a:spcPts val="500"/>
              </a:spcBef>
              <a:spcAft>
                <a:spcPts val="1200"/>
              </a:spcAft>
              <a:buNone/>
            </a:pPr>
            <a:r>
              <a:t/>
            </a:r>
            <a:endParaRPr b="1"/>
          </a:p>
        </p:txBody>
      </p:sp>
      <p:pic>
        <p:nvPicPr>
          <p:cNvPr id="95" name="Google Shape;95;p18"/>
          <p:cNvPicPr preferRelativeResize="0"/>
          <p:nvPr/>
        </p:nvPicPr>
        <p:blipFill>
          <a:blip r:embed="rId3">
            <a:alphaModFix/>
          </a:blip>
          <a:stretch>
            <a:fillRect/>
          </a:stretch>
        </p:blipFill>
        <p:spPr>
          <a:xfrm>
            <a:off x="226462" y="2376125"/>
            <a:ext cx="2384050" cy="1726725"/>
          </a:xfrm>
          <a:prstGeom prst="rect">
            <a:avLst/>
          </a:prstGeom>
          <a:noFill/>
          <a:ln>
            <a:noFill/>
          </a:ln>
        </p:spPr>
      </p:pic>
      <p:pic>
        <p:nvPicPr>
          <p:cNvPr id="96" name="Google Shape;96;p18"/>
          <p:cNvPicPr preferRelativeResize="0"/>
          <p:nvPr/>
        </p:nvPicPr>
        <p:blipFill>
          <a:blip r:embed="rId4">
            <a:alphaModFix/>
          </a:blip>
          <a:stretch>
            <a:fillRect/>
          </a:stretch>
        </p:blipFill>
        <p:spPr>
          <a:xfrm>
            <a:off x="2902425" y="2139575"/>
            <a:ext cx="3132800" cy="2274025"/>
          </a:xfrm>
          <a:prstGeom prst="rect">
            <a:avLst/>
          </a:prstGeom>
          <a:noFill/>
          <a:ln>
            <a:noFill/>
          </a:ln>
        </p:spPr>
      </p:pic>
      <p:pic>
        <p:nvPicPr>
          <p:cNvPr id="97" name="Google Shape;97;p18"/>
          <p:cNvPicPr preferRelativeResize="0"/>
          <p:nvPr/>
        </p:nvPicPr>
        <p:blipFill>
          <a:blip r:embed="rId5">
            <a:alphaModFix/>
          </a:blip>
          <a:stretch>
            <a:fillRect/>
          </a:stretch>
        </p:blipFill>
        <p:spPr>
          <a:xfrm>
            <a:off x="6327111" y="2594050"/>
            <a:ext cx="2590425" cy="13650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Containers used to ship radioactive materials must be tested and verified to be free of radioactivity prior to disposal in the regular trash.</a:t>
            </a:r>
            <a:endParaRPr>
              <a:solidFill>
                <a:schemeClr val="dk1"/>
              </a:solidFill>
            </a:endParaRPr>
          </a:p>
          <a:p>
            <a:pPr indent="-342900" lvl="0" marL="457200" rtl="0" algn="l">
              <a:lnSpc>
                <a:spcPct val="100000"/>
              </a:lnSpc>
              <a:spcBef>
                <a:spcPts val="500"/>
              </a:spcBef>
              <a:spcAft>
                <a:spcPts val="500"/>
              </a:spcAft>
              <a:buClr>
                <a:schemeClr val="dk1"/>
              </a:buClr>
              <a:buSzPts val="1800"/>
              <a:buChar char="●"/>
            </a:pPr>
            <a:r>
              <a:rPr lang="en">
                <a:solidFill>
                  <a:schemeClr val="dk1"/>
                </a:solidFill>
              </a:rPr>
              <a:t>To show that this has been done, the federal government requires that radioactive materials labels be removed or marked through (as shown below) prior to disposal in the regular trash.</a:t>
            </a:r>
            <a:endParaRPr/>
          </a:p>
        </p:txBody>
      </p:sp>
      <p:pic>
        <p:nvPicPr>
          <p:cNvPr id="103" name="Google Shape;103;p19"/>
          <p:cNvPicPr preferRelativeResize="0"/>
          <p:nvPr/>
        </p:nvPicPr>
        <p:blipFill>
          <a:blip r:embed="rId3">
            <a:alphaModFix/>
          </a:blip>
          <a:stretch>
            <a:fillRect/>
          </a:stretch>
        </p:blipFill>
        <p:spPr>
          <a:xfrm>
            <a:off x="3363063" y="2874700"/>
            <a:ext cx="2417874" cy="1934299"/>
          </a:xfrm>
          <a:prstGeom prst="rect">
            <a:avLst/>
          </a:prstGeom>
          <a:noFill/>
          <a:ln cap="flat" cmpd="sng" w="9525">
            <a:solidFill>
              <a:schemeClr val="dk1"/>
            </a:solidFill>
            <a:prstDash val="solid"/>
            <a:round/>
            <a:headEnd len="sm" w="sm" type="none"/>
            <a:tailEnd len="sm" w="sm" type="none"/>
          </a:ln>
        </p:spPr>
      </p:pic>
      <p:sp>
        <p:nvSpPr>
          <p:cNvPr id="104" name="Google Shape;104;p1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None/>
            </a:pPr>
            <a:r>
              <a:rPr b="1" lang="en" u="sng">
                <a:solidFill>
                  <a:schemeClr val="dk2"/>
                </a:solidFill>
              </a:rPr>
              <a:t>Boxes Used to Ship Radioactive Materials</a:t>
            </a:r>
            <a:endParaRPr b="1">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Recognizing the Presence of Radioactive Materials</a:t>
            </a:r>
            <a:endParaRPr b="1">
              <a:solidFill>
                <a:schemeClr val="dk2"/>
              </a:solidFill>
            </a:endParaRPr>
          </a:p>
          <a:p>
            <a:pPr indent="0" lvl="0" marL="0" rtl="0" algn="l">
              <a:spcBef>
                <a:spcPts val="0"/>
              </a:spcBef>
              <a:spcAft>
                <a:spcPts val="0"/>
              </a:spcAft>
              <a:buNone/>
            </a:pPr>
            <a:r>
              <a:rPr b="1" lang="en" sz="2450" u="sng">
                <a:solidFill>
                  <a:schemeClr val="dk2"/>
                </a:solidFill>
              </a:rPr>
              <a:t>Radioactive Materials Appearance</a:t>
            </a:r>
            <a:endParaRPr b="1" sz="2450">
              <a:solidFill>
                <a:schemeClr val="dk2"/>
              </a:solidFill>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The </a:t>
            </a:r>
            <a:r>
              <a:rPr lang="en">
                <a:solidFill>
                  <a:schemeClr val="dk1"/>
                </a:solidFill>
              </a:rPr>
              <a:t>innermost</a:t>
            </a:r>
            <a:r>
              <a:rPr lang="en">
                <a:solidFill>
                  <a:schemeClr val="dk1"/>
                </a:solidFill>
              </a:rPr>
              <a:t> container that the radioactivity comes in is known as the stock vial.  Examples are shown below.</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The material inside the stock vial is usually a clear liquid.</a:t>
            </a:r>
            <a:endParaRPr>
              <a:solidFill>
                <a:schemeClr val="dk1"/>
              </a:solidFill>
            </a:endParaRPr>
          </a:p>
          <a:p>
            <a:pPr indent="-342900" lvl="0" marL="457200" rtl="0" algn="l">
              <a:lnSpc>
                <a:spcPct val="100000"/>
              </a:lnSpc>
              <a:spcBef>
                <a:spcPts val="500"/>
              </a:spcBef>
              <a:spcAft>
                <a:spcPts val="0"/>
              </a:spcAft>
              <a:buClr>
                <a:schemeClr val="dk1"/>
              </a:buClr>
              <a:buSzPts val="1800"/>
              <a:buChar char="●"/>
            </a:pPr>
            <a:r>
              <a:rPr lang="en">
                <a:solidFill>
                  <a:schemeClr val="dk1"/>
                </a:solidFill>
              </a:rPr>
              <a:t>This material cannot be easily seen when spilled, and can </a:t>
            </a:r>
            <a:endParaRPr/>
          </a:p>
          <a:p>
            <a:pPr indent="0" lvl="0" marL="457200" rtl="0" algn="l">
              <a:lnSpc>
                <a:spcPct val="100000"/>
              </a:lnSpc>
              <a:spcBef>
                <a:spcPts val="0"/>
              </a:spcBef>
              <a:spcAft>
                <a:spcPts val="0"/>
              </a:spcAft>
              <a:buNone/>
            </a:pPr>
            <a:r>
              <a:rPr lang="en">
                <a:solidFill>
                  <a:schemeClr val="dk1"/>
                </a:solidFill>
              </a:rPr>
              <a:t>easily spread. </a:t>
            </a:r>
            <a:r>
              <a:rPr lang="en">
                <a:solidFill>
                  <a:schemeClr val="dk1"/>
                </a:solidFill>
              </a:rPr>
              <a:t>It is concentrated, so a little can go a long way</a:t>
            </a:r>
            <a:r>
              <a:rPr lang="en"/>
              <a:t>!</a:t>
            </a:r>
            <a:endParaRPr>
              <a:solidFill>
                <a:schemeClr val="dk1"/>
              </a:solidFill>
            </a:endParaRPr>
          </a:p>
          <a:p>
            <a:pPr indent="0" lvl="0" marL="0" rtl="0" algn="l">
              <a:spcBef>
                <a:spcPts val="0"/>
              </a:spcBef>
              <a:spcAft>
                <a:spcPts val="1200"/>
              </a:spcAft>
              <a:buNone/>
            </a:pPr>
            <a:r>
              <a:t/>
            </a:r>
            <a:endParaRPr/>
          </a:p>
        </p:txBody>
      </p:sp>
      <p:pic>
        <p:nvPicPr>
          <p:cNvPr id="111" name="Google Shape;111;p20"/>
          <p:cNvPicPr preferRelativeResize="0"/>
          <p:nvPr/>
        </p:nvPicPr>
        <p:blipFill rotWithShape="1">
          <a:blip r:embed="rId3">
            <a:alphaModFix/>
          </a:blip>
          <a:srcRect b="0" l="0" r="0" t="0"/>
          <a:stretch/>
        </p:blipFill>
        <p:spPr>
          <a:xfrm>
            <a:off x="7344600" y="1591488"/>
            <a:ext cx="1647850" cy="2481475"/>
          </a:xfrm>
          <a:prstGeom prst="rect">
            <a:avLst/>
          </a:prstGeom>
          <a:noFill/>
          <a:ln cap="flat" cmpd="sng" w="9525">
            <a:solidFill>
              <a:schemeClr val="dk1"/>
            </a:solidFill>
            <a:prstDash val="solid"/>
            <a:round/>
            <a:headEnd len="sm" w="sm" type="none"/>
            <a:tailEnd len="sm" w="sm" type="none"/>
          </a:ln>
        </p:spPr>
      </p:pic>
      <p:sp>
        <p:nvSpPr>
          <p:cNvPr id="112" name="Google Shape;112;p20"/>
          <p:cNvSpPr txBox="1"/>
          <p:nvPr>
            <p:ph idx="1" type="body"/>
          </p:nvPr>
        </p:nvSpPr>
        <p:spPr>
          <a:xfrm>
            <a:off x="7651625" y="4072975"/>
            <a:ext cx="1033800" cy="351900"/>
          </a:xfrm>
          <a:prstGeom prst="rect">
            <a:avLst/>
          </a:prstGeom>
        </p:spPr>
        <p:txBody>
          <a:bodyPr anchorCtr="0" anchor="t" bIns="91425" lIns="91425" spcFirstLastPara="1" rIns="91425" wrap="square" tIns="91425">
            <a:noAutofit/>
          </a:bodyPr>
          <a:lstStyle/>
          <a:p>
            <a:pPr indent="0" lvl="0" marL="0" rtl="0" algn="l">
              <a:lnSpc>
                <a:spcPct val="80000"/>
              </a:lnSpc>
              <a:spcBef>
                <a:spcPts val="1400"/>
              </a:spcBef>
              <a:spcAft>
                <a:spcPts val="0"/>
              </a:spcAft>
              <a:buSzPts val="852"/>
              <a:buNone/>
            </a:pPr>
            <a:r>
              <a:rPr lang="en" sz="1160" u="sng">
                <a:solidFill>
                  <a:schemeClr val="hlink"/>
                </a:solidFill>
                <a:hlinkClick r:id="rId4"/>
              </a:rPr>
              <a:t>Perkin-Elme</a:t>
            </a:r>
            <a:r>
              <a:rPr lang="en" sz="1160" u="sng">
                <a:solidFill>
                  <a:schemeClr val="hlink"/>
                </a:solidFill>
                <a:hlinkClick r:id="rId5"/>
              </a:rPr>
              <a:t>r</a:t>
            </a:r>
            <a:endParaRPr sz="1395"/>
          </a:p>
        </p:txBody>
      </p:sp>
      <p:pic>
        <p:nvPicPr>
          <p:cNvPr id="113" name="Google Shape;113;p20"/>
          <p:cNvPicPr preferRelativeResize="0"/>
          <p:nvPr/>
        </p:nvPicPr>
        <p:blipFill rotWithShape="1">
          <a:blip r:embed="rId6">
            <a:alphaModFix/>
          </a:blip>
          <a:srcRect b="6911" l="0" r="0" t="6911"/>
          <a:stretch/>
        </p:blipFill>
        <p:spPr>
          <a:xfrm>
            <a:off x="3078213" y="3282400"/>
            <a:ext cx="2987574" cy="156062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50">
                <a:solidFill>
                  <a:schemeClr val="dk2"/>
                </a:solidFill>
              </a:rPr>
              <a:t>Recognizing the Presence of Radioactive Materials</a:t>
            </a:r>
            <a:endParaRPr b="1" sz="2450">
              <a:solidFill>
                <a:schemeClr val="dk2"/>
              </a:solidFill>
            </a:endParaRPr>
          </a:p>
          <a:p>
            <a:pPr indent="0" lvl="0" marL="0" rtl="0" algn="l">
              <a:spcBef>
                <a:spcPts val="0"/>
              </a:spcBef>
              <a:spcAft>
                <a:spcPts val="0"/>
              </a:spcAft>
              <a:buNone/>
            </a:pPr>
            <a:r>
              <a:rPr b="1" lang="en" sz="2450" u="sng">
                <a:solidFill>
                  <a:schemeClr val="dk2"/>
                </a:solidFill>
              </a:rPr>
              <a:t>Radioactive Waste Containers</a:t>
            </a:r>
            <a:endParaRPr b="1" sz="2450">
              <a:solidFill>
                <a:schemeClr val="dk2"/>
              </a:solidFill>
            </a:endParaRPr>
          </a:p>
        </p:txBody>
      </p:sp>
      <p:sp>
        <p:nvSpPr>
          <p:cNvPr id="119" name="Google Shape;119;p21"/>
          <p:cNvSpPr txBox="1"/>
          <p:nvPr>
            <p:ph idx="1" type="body"/>
          </p:nvPr>
        </p:nvSpPr>
        <p:spPr>
          <a:xfrm>
            <a:off x="311700" y="1152475"/>
            <a:ext cx="3475200" cy="3416400"/>
          </a:xfrm>
          <a:prstGeom prst="rect">
            <a:avLst/>
          </a:prstGeom>
        </p:spPr>
        <p:txBody>
          <a:bodyPr anchorCtr="0" anchor="t" bIns="91425" lIns="91425" spcFirstLastPara="1" rIns="91425" wrap="square" tIns="91425">
            <a:normAutofit/>
          </a:bodyPr>
          <a:lstStyle/>
          <a:p>
            <a:pPr indent="-241300" lvl="0" marL="285750" rtl="0" algn="l">
              <a:lnSpc>
                <a:spcPct val="100000"/>
              </a:lnSpc>
              <a:spcBef>
                <a:spcPts val="1400"/>
              </a:spcBef>
              <a:spcAft>
                <a:spcPts val="0"/>
              </a:spcAft>
              <a:buClr>
                <a:schemeClr val="dk1"/>
              </a:buClr>
              <a:buSzPts val="2000"/>
              <a:buChar char="●"/>
            </a:pPr>
            <a:r>
              <a:rPr lang="en" sz="1800">
                <a:solidFill>
                  <a:schemeClr val="dk1"/>
                </a:solidFill>
              </a:rPr>
              <a:t>Radioactive waste at SLU is typically stored in standard containers like the ones shown below.</a:t>
            </a:r>
            <a:endParaRPr sz="2000">
              <a:solidFill>
                <a:schemeClr val="dk1"/>
              </a:solidFill>
            </a:endParaRPr>
          </a:p>
        </p:txBody>
      </p:sp>
      <p:pic>
        <p:nvPicPr>
          <p:cNvPr id="120" name="Google Shape;120;p21"/>
          <p:cNvPicPr preferRelativeResize="0"/>
          <p:nvPr/>
        </p:nvPicPr>
        <p:blipFill>
          <a:blip r:embed="rId3">
            <a:alphaModFix/>
          </a:blip>
          <a:stretch>
            <a:fillRect/>
          </a:stretch>
        </p:blipFill>
        <p:spPr>
          <a:xfrm>
            <a:off x="708613" y="2569475"/>
            <a:ext cx="2681375" cy="2143874"/>
          </a:xfrm>
          <a:prstGeom prst="rect">
            <a:avLst/>
          </a:prstGeom>
          <a:noFill/>
          <a:ln cap="flat" cmpd="sng" w="9525">
            <a:solidFill>
              <a:schemeClr val="dk1"/>
            </a:solidFill>
            <a:prstDash val="solid"/>
            <a:round/>
            <a:headEnd len="sm" w="sm" type="none"/>
            <a:tailEnd len="sm" w="sm" type="none"/>
          </a:ln>
        </p:spPr>
      </p:pic>
      <p:sp>
        <p:nvSpPr>
          <p:cNvPr id="121" name="Google Shape;121;p21"/>
          <p:cNvSpPr txBox="1"/>
          <p:nvPr>
            <p:ph idx="4294967295" type="body"/>
          </p:nvPr>
        </p:nvSpPr>
        <p:spPr>
          <a:xfrm>
            <a:off x="3786900" y="1152475"/>
            <a:ext cx="5045400" cy="3416400"/>
          </a:xfrm>
          <a:prstGeom prst="rect">
            <a:avLst/>
          </a:prstGeom>
        </p:spPr>
        <p:txBody>
          <a:bodyPr anchorCtr="0" anchor="t" bIns="91425" lIns="91425" spcFirstLastPara="1" rIns="91425" wrap="square" tIns="91425">
            <a:noAutofit/>
          </a:bodyPr>
          <a:lstStyle/>
          <a:p>
            <a:pPr indent="-228600" lvl="0" marL="342900" rtl="0" algn="l">
              <a:lnSpc>
                <a:spcPct val="100000"/>
              </a:lnSpc>
              <a:spcBef>
                <a:spcPts val="0"/>
              </a:spcBef>
              <a:spcAft>
                <a:spcPts val="0"/>
              </a:spcAft>
              <a:buClr>
                <a:schemeClr val="dk1"/>
              </a:buClr>
              <a:buSzPts val="1800"/>
              <a:buChar char="●"/>
            </a:pPr>
            <a:r>
              <a:rPr lang="en" sz="1800">
                <a:solidFill>
                  <a:schemeClr val="dk1"/>
                </a:solidFill>
              </a:rPr>
              <a:t>Some labs may store waste in non-standard containers. These containers must have labels which are red or magenta on yellow.</a:t>
            </a:r>
            <a:endParaRPr sz="1800">
              <a:solidFill>
                <a:schemeClr val="dk1"/>
              </a:solidFill>
            </a:endParaRPr>
          </a:p>
          <a:p>
            <a:pPr indent="0" lvl="0" marL="457200" rtl="0" algn="l">
              <a:lnSpc>
                <a:spcPct val="100000"/>
              </a:lnSpc>
              <a:spcBef>
                <a:spcPts val="500"/>
              </a:spcBef>
              <a:spcAft>
                <a:spcPts val="0"/>
              </a:spcAft>
              <a:buNone/>
            </a:pPr>
            <a:r>
              <a:t/>
            </a:r>
            <a:endParaRPr sz="1800">
              <a:solidFill>
                <a:schemeClr val="dk1"/>
              </a:solidFill>
            </a:endParaRPr>
          </a:p>
          <a:p>
            <a:pPr indent="0" lvl="0" marL="457200" rtl="0" algn="l">
              <a:lnSpc>
                <a:spcPct val="100000"/>
              </a:lnSpc>
              <a:spcBef>
                <a:spcPts val="500"/>
              </a:spcBef>
              <a:spcAft>
                <a:spcPts val="0"/>
              </a:spcAft>
              <a:buNone/>
            </a:pPr>
            <a:r>
              <a:t/>
            </a:r>
            <a:endParaRPr sz="1800">
              <a:solidFill>
                <a:schemeClr val="dk1"/>
              </a:solidFill>
            </a:endParaRPr>
          </a:p>
          <a:p>
            <a:pPr indent="0" lvl="0" marL="457200" rtl="0" algn="l">
              <a:lnSpc>
                <a:spcPct val="100000"/>
              </a:lnSpc>
              <a:spcBef>
                <a:spcPts val="500"/>
              </a:spcBef>
              <a:spcAft>
                <a:spcPts val="0"/>
              </a:spcAft>
              <a:buNone/>
            </a:pPr>
            <a:r>
              <a:t/>
            </a:r>
            <a:endParaRPr sz="1800">
              <a:solidFill>
                <a:schemeClr val="dk1"/>
              </a:solidFill>
            </a:endParaRPr>
          </a:p>
          <a:p>
            <a:pPr indent="0" lvl="0" marL="457200" rtl="0" algn="l">
              <a:lnSpc>
                <a:spcPct val="100000"/>
              </a:lnSpc>
              <a:spcBef>
                <a:spcPts val="500"/>
              </a:spcBef>
              <a:spcAft>
                <a:spcPts val="0"/>
              </a:spcAft>
              <a:buNone/>
            </a:pPr>
            <a:r>
              <a:t/>
            </a:r>
            <a:endParaRPr sz="1800">
              <a:solidFill>
                <a:schemeClr val="dk1"/>
              </a:solidFill>
            </a:endParaRPr>
          </a:p>
          <a:p>
            <a:pPr indent="0" lvl="0" marL="457200" rtl="0" algn="l">
              <a:lnSpc>
                <a:spcPct val="100000"/>
              </a:lnSpc>
              <a:spcBef>
                <a:spcPts val="500"/>
              </a:spcBef>
              <a:spcAft>
                <a:spcPts val="0"/>
              </a:spcAft>
              <a:buNone/>
            </a:pPr>
            <a:r>
              <a:t/>
            </a:r>
            <a:endParaRPr sz="1800">
              <a:solidFill>
                <a:schemeClr val="dk1"/>
              </a:solidFill>
            </a:endParaRPr>
          </a:p>
          <a:p>
            <a:pPr indent="-228600" lvl="0" marL="342900" rtl="0" algn="l">
              <a:lnSpc>
                <a:spcPct val="100000"/>
              </a:lnSpc>
              <a:spcBef>
                <a:spcPts val="500"/>
              </a:spcBef>
              <a:spcAft>
                <a:spcPts val="0"/>
              </a:spcAft>
              <a:buClr>
                <a:schemeClr val="dk1"/>
              </a:buClr>
              <a:buSzPts val="1800"/>
              <a:buChar char="●"/>
            </a:pPr>
            <a:r>
              <a:rPr lang="en" sz="1800">
                <a:solidFill>
                  <a:schemeClr val="dk1"/>
                </a:solidFill>
              </a:rPr>
              <a:t>                           Sometimes, the word “Radioactive” may be written on a waste container with a marker, even though this does not comply with the NRC regulations.</a:t>
            </a:r>
            <a:endParaRPr sz="1800">
              <a:solidFill>
                <a:schemeClr val="dk1"/>
              </a:solidFill>
            </a:endParaRPr>
          </a:p>
          <a:p>
            <a:pPr indent="0" lvl="0" marL="0" rtl="0" algn="l">
              <a:spcBef>
                <a:spcPts val="500"/>
              </a:spcBef>
              <a:spcAft>
                <a:spcPts val="1200"/>
              </a:spcAft>
              <a:buNone/>
            </a:pPr>
            <a:r>
              <a:t/>
            </a:r>
            <a:endParaRPr/>
          </a:p>
        </p:txBody>
      </p:sp>
      <p:pic>
        <p:nvPicPr>
          <p:cNvPr id="122" name="Google Shape;122;p21"/>
          <p:cNvPicPr preferRelativeResize="0"/>
          <p:nvPr/>
        </p:nvPicPr>
        <p:blipFill>
          <a:blip r:embed="rId4">
            <a:alphaModFix/>
          </a:blip>
          <a:stretch>
            <a:fillRect/>
          </a:stretch>
        </p:blipFill>
        <p:spPr>
          <a:xfrm>
            <a:off x="4263564" y="2174300"/>
            <a:ext cx="1903775" cy="1520650"/>
          </a:xfrm>
          <a:prstGeom prst="rect">
            <a:avLst/>
          </a:prstGeom>
          <a:noFill/>
          <a:ln cap="flat" cmpd="sng" w="9525">
            <a:solidFill>
              <a:schemeClr val="dk1"/>
            </a:solidFill>
            <a:prstDash val="solid"/>
            <a:round/>
            <a:headEnd len="sm" w="sm" type="none"/>
            <a:tailEnd len="sm" w="sm" type="none"/>
          </a:ln>
        </p:spPr>
      </p:pic>
      <p:pic>
        <p:nvPicPr>
          <p:cNvPr id="123" name="Google Shape;123;p21"/>
          <p:cNvPicPr preferRelativeResize="0"/>
          <p:nvPr/>
        </p:nvPicPr>
        <p:blipFill rotWithShape="1">
          <a:blip r:embed="rId5">
            <a:alphaModFix/>
          </a:blip>
          <a:srcRect b="10336" l="31376" r="37906" t="17126"/>
          <a:stretch/>
        </p:blipFill>
        <p:spPr>
          <a:xfrm rot="5111044">
            <a:off x="4773789" y="3265376"/>
            <a:ext cx="311721" cy="1330502"/>
          </a:xfrm>
          <a:prstGeom prst="rect">
            <a:avLst/>
          </a:prstGeom>
          <a:noFill/>
          <a:ln>
            <a:noFill/>
          </a:ln>
        </p:spPr>
      </p:pic>
      <p:pic>
        <p:nvPicPr>
          <p:cNvPr id="124" name="Google Shape;124;p21"/>
          <p:cNvPicPr preferRelativeResize="0"/>
          <p:nvPr/>
        </p:nvPicPr>
        <p:blipFill>
          <a:blip r:embed="rId6">
            <a:alphaModFix/>
          </a:blip>
          <a:stretch>
            <a:fillRect/>
          </a:stretch>
        </p:blipFill>
        <p:spPr>
          <a:xfrm>
            <a:off x="6571725" y="2126075"/>
            <a:ext cx="2079700" cy="166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A6392C"/>
      </a:dk2>
      <a:lt2>
        <a:srgbClr val="FEE000"/>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