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74" r:id="rId2"/>
    <p:sldMasterId id="2147483722" r:id="rId3"/>
    <p:sldMasterId id="2147483770" r:id="rId4"/>
    <p:sldMasterId id="2147483782" r:id="rId5"/>
    <p:sldMasterId id="2147483659" r:id="rId6"/>
    <p:sldMasterId id="2147483794" r:id="rId7"/>
  </p:sldMasterIdLst>
  <p:notesMasterIdLst>
    <p:notesMasterId r:id="rId45"/>
  </p:notesMasterIdLst>
  <p:handoutMasterIdLst>
    <p:handoutMasterId r:id="rId46"/>
  </p:handoutMasterIdLst>
  <p:sldIdLst>
    <p:sldId id="310" r:id="rId8"/>
    <p:sldId id="311" r:id="rId9"/>
    <p:sldId id="356" r:id="rId10"/>
    <p:sldId id="357" r:id="rId11"/>
    <p:sldId id="358" r:id="rId12"/>
    <p:sldId id="359" r:id="rId13"/>
    <p:sldId id="360" r:id="rId14"/>
    <p:sldId id="361" r:id="rId15"/>
    <p:sldId id="362" r:id="rId16"/>
    <p:sldId id="363" r:id="rId17"/>
    <p:sldId id="364" r:id="rId18"/>
    <p:sldId id="365" r:id="rId19"/>
    <p:sldId id="366" r:id="rId20"/>
    <p:sldId id="322" r:id="rId21"/>
    <p:sldId id="368" r:id="rId22"/>
    <p:sldId id="369" r:id="rId23"/>
    <p:sldId id="394"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273" r:id="rId37"/>
    <p:sldId id="383" r:id="rId38"/>
    <p:sldId id="384" r:id="rId39"/>
    <p:sldId id="385" r:id="rId40"/>
    <p:sldId id="386" r:id="rId41"/>
    <p:sldId id="387" r:id="rId42"/>
    <p:sldId id="388" r:id="rId43"/>
    <p:sldId id="389" r:id="rId44"/>
  </p:sldIdLst>
  <p:sldSz cx="9144000" cy="6858000" type="screen4x3"/>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AA4D41-048F-A94C-A321-8E33C40A0504}">
          <p14:sldIdLst>
            <p14:sldId id="310"/>
            <p14:sldId id="311"/>
            <p14:sldId id="356"/>
            <p14:sldId id="357"/>
            <p14:sldId id="358"/>
            <p14:sldId id="359"/>
            <p14:sldId id="360"/>
            <p14:sldId id="361"/>
            <p14:sldId id="362"/>
            <p14:sldId id="363"/>
            <p14:sldId id="364"/>
            <p14:sldId id="365"/>
            <p14:sldId id="366"/>
            <p14:sldId id="322"/>
            <p14:sldId id="368"/>
            <p14:sldId id="369"/>
            <p14:sldId id="394"/>
            <p14:sldId id="371"/>
            <p14:sldId id="372"/>
            <p14:sldId id="373"/>
            <p14:sldId id="374"/>
            <p14:sldId id="375"/>
            <p14:sldId id="376"/>
            <p14:sldId id="377"/>
            <p14:sldId id="378"/>
            <p14:sldId id="379"/>
            <p14:sldId id="380"/>
            <p14:sldId id="381"/>
            <p14:sldId id="382"/>
            <p14:sldId id="273"/>
            <p14:sldId id="383"/>
            <p14:sldId id="384"/>
            <p14:sldId id="385"/>
            <p14:sldId id="386"/>
            <p14:sldId id="387"/>
            <p14:sldId id="388"/>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7" autoAdjust="0"/>
  </p:normalViewPr>
  <p:slideViewPr>
    <p:cSldViewPr snapToGrid="0" snapToObjects="1">
      <p:cViewPr varScale="1">
        <p:scale>
          <a:sx n="98" d="100"/>
          <a:sy n="98" d="100"/>
        </p:scale>
        <p:origin x="1572"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600" cy="461963"/>
          </a:xfrm>
          <a:prstGeom prst="rect">
            <a:avLst/>
          </a:prstGeom>
        </p:spPr>
        <p:txBody>
          <a:bodyPr vert="horz" lIns="91404" tIns="45702" rIns="91404" bIns="45702" rtlCol="0"/>
          <a:lstStyle>
            <a:lvl1pPr algn="l">
              <a:defRPr sz="1200"/>
            </a:lvl1pPr>
          </a:lstStyle>
          <a:p>
            <a:endParaRPr lang="en-US" dirty="0"/>
          </a:p>
        </p:txBody>
      </p:sp>
      <p:sp>
        <p:nvSpPr>
          <p:cNvPr id="3" name="Date Placeholder 2"/>
          <p:cNvSpPr>
            <a:spLocks noGrp="1"/>
          </p:cNvSpPr>
          <p:nvPr>
            <p:ph type="dt" sz="quarter" idx="1"/>
          </p:nvPr>
        </p:nvSpPr>
        <p:spPr>
          <a:xfrm>
            <a:off x="3949701" y="0"/>
            <a:ext cx="3022600" cy="461963"/>
          </a:xfrm>
          <a:prstGeom prst="rect">
            <a:avLst/>
          </a:prstGeom>
        </p:spPr>
        <p:txBody>
          <a:bodyPr vert="horz" lIns="91404" tIns="45702" rIns="91404" bIns="45702" rtlCol="0"/>
          <a:lstStyle>
            <a:lvl1pPr algn="r">
              <a:defRPr sz="1200"/>
            </a:lvl1pPr>
          </a:lstStyle>
          <a:p>
            <a:fld id="{A61B9FC3-8090-44C8-9344-1323B4B056BE}" type="datetimeFigureOut">
              <a:rPr lang="en-US" smtClean="0"/>
              <a:t>6/10/2021</a:t>
            </a:fld>
            <a:endParaRPr lang="en-US" dirty="0"/>
          </a:p>
        </p:txBody>
      </p:sp>
      <p:sp>
        <p:nvSpPr>
          <p:cNvPr id="4" name="Footer Placeholder 3"/>
          <p:cNvSpPr>
            <a:spLocks noGrp="1"/>
          </p:cNvSpPr>
          <p:nvPr>
            <p:ph type="ftr" sz="quarter" idx="2"/>
          </p:nvPr>
        </p:nvSpPr>
        <p:spPr>
          <a:xfrm>
            <a:off x="0" y="8772525"/>
            <a:ext cx="3022600" cy="461963"/>
          </a:xfrm>
          <a:prstGeom prst="rect">
            <a:avLst/>
          </a:prstGeom>
        </p:spPr>
        <p:txBody>
          <a:bodyPr vert="horz" lIns="91404" tIns="45702" rIns="91404"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9701" y="8772525"/>
            <a:ext cx="3022600" cy="461963"/>
          </a:xfrm>
          <a:prstGeom prst="rect">
            <a:avLst/>
          </a:prstGeom>
        </p:spPr>
        <p:txBody>
          <a:bodyPr vert="horz" lIns="91404" tIns="45702" rIns="91404" bIns="45702" rtlCol="0" anchor="b"/>
          <a:lstStyle>
            <a:lvl1pPr algn="r">
              <a:defRPr sz="1200"/>
            </a:lvl1pPr>
          </a:lstStyle>
          <a:p>
            <a:fld id="{6961EA72-637A-4450-A889-C384243319D0}" type="slidenum">
              <a:rPr lang="en-US" smtClean="0"/>
              <a:t>‹#›</a:t>
            </a:fld>
            <a:endParaRPr lang="en-US" dirty="0"/>
          </a:p>
        </p:txBody>
      </p:sp>
    </p:spTree>
    <p:extLst>
      <p:ext uri="{BB962C8B-B14F-4D97-AF65-F5344CB8AC3E}">
        <p14:creationId xmlns:p14="http://schemas.microsoft.com/office/powerpoint/2010/main" val="383875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553" tIns="46278" rIns="92553" bIns="46278" rtlCol="0"/>
          <a:lstStyle>
            <a:lvl1pPr algn="l">
              <a:defRPr sz="1200"/>
            </a:lvl1pPr>
          </a:lstStyle>
          <a:p>
            <a:endParaRPr lang="en-US" dirty="0"/>
          </a:p>
        </p:txBody>
      </p:sp>
      <p:sp>
        <p:nvSpPr>
          <p:cNvPr id="3" name="Date Placeholder 2"/>
          <p:cNvSpPr>
            <a:spLocks noGrp="1"/>
          </p:cNvSpPr>
          <p:nvPr>
            <p:ph type="dt" idx="1"/>
          </p:nvPr>
        </p:nvSpPr>
        <p:spPr>
          <a:xfrm>
            <a:off x="3950257" y="0"/>
            <a:ext cx="3022018" cy="461804"/>
          </a:xfrm>
          <a:prstGeom prst="rect">
            <a:avLst/>
          </a:prstGeom>
        </p:spPr>
        <p:txBody>
          <a:bodyPr vert="horz" lIns="92553" tIns="46278" rIns="92553" bIns="46278" rtlCol="0"/>
          <a:lstStyle>
            <a:lvl1pPr algn="r">
              <a:defRPr sz="1200"/>
            </a:lvl1pPr>
          </a:lstStyle>
          <a:p>
            <a:fld id="{D2160CCA-A444-4468-99BC-CE254823CE38}" type="datetimeFigureOut">
              <a:rPr lang="en-US" smtClean="0"/>
              <a:t>6/10/2021</a:t>
            </a:fld>
            <a:endParaRPr lang="en-US" dirty="0"/>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553" tIns="46278" rIns="92553" bIns="46278" rtlCol="0" anchor="ctr"/>
          <a:lstStyle/>
          <a:p>
            <a:endParaRPr lang="en-US" dirty="0"/>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553" tIns="46278" rIns="92553" bIns="462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553" tIns="46278" rIns="92553" bIns="462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0257" y="8772668"/>
            <a:ext cx="3022018" cy="461804"/>
          </a:xfrm>
          <a:prstGeom prst="rect">
            <a:avLst/>
          </a:prstGeom>
        </p:spPr>
        <p:txBody>
          <a:bodyPr vert="horz" lIns="92553" tIns="46278" rIns="92553" bIns="46278" rtlCol="0" anchor="b"/>
          <a:lstStyle>
            <a:lvl1pPr algn="r">
              <a:defRPr sz="1200"/>
            </a:lvl1pPr>
          </a:lstStyle>
          <a:p>
            <a:fld id="{15343B63-0310-4AA6-AB64-7BEBC5828A71}" type="slidenum">
              <a:rPr lang="en-US" smtClean="0"/>
              <a:t>‹#›</a:t>
            </a:fld>
            <a:endParaRPr lang="en-US" dirty="0"/>
          </a:p>
        </p:txBody>
      </p:sp>
    </p:spTree>
    <p:extLst>
      <p:ext uri="{BB962C8B-B14F-4D97-AF65-F5344CB8AC3E}">
        <p14:creationId xmlns:p14="http://schemas.microsoft.com/office/powerpoint/2010/main" val="367618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rive.google.com/file/d/1uBP8hNKTpNSFsE39RYjdJnVvPFI7ZoyZ/view" TargetMode="External"/><Relationship Id="rId3" Type="http://schemas.openxmlformats.org/officeDocument/2006/relationships/hyperlink" Target="https://auth.slu.edu/" TargetMode="External"/><Relationship Id="rId7" Type="http://schemas.openxmlformats.org/officeDocument/2006/relationships/hyperlink" Target="https://myslu.slu.edu/toolsus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login2.slu.edu/" TargetMode="External"/><Relationship Id="rId5" Type="http://schemas.openxmlformats.org/officeDocument/2006/relationships/hyperlink" Target="https://drive.google.com/file/d/12tWaL5VMpSw17bKx4B_5ioMiH8tEOgW1/view" TargetMode="External"/><Relationship Id="rId4" Type="http://schemas.openxmlformats.org/officeDocument/2006/relationships/hyperlink" Target="https://auth.slu.edu/.%3c/A%3e.Instructions" TargetMode="External"/><Relationship Id="rId9" Type="http://schemas.openxmlformats.org/officeDocument/2006/relationships/hyperlink" Target="https://www.slu.edu/campusmap/?campus=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4239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7f8e9c30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7f8e9c3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Template for onboarding email:</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Good afternoon,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1. Please see your mySLU login information below to begin the process.</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mySLU Login Information:</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Employee ID:</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Temporary Password: (Id + last 6 digits of Employee ID)</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SLUNet ID:</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SLU Email:</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Setup Multifactor Authentication and change your initial password by going:</a:t>
            </a:r>
            <a:r>
              <a:rPr lang="en" sz="1000">
                <a:solidFill>
                  <a:schemeClr val="dk1"/>
                </a:solidFill>
                <a:uFill>
                  <a:noFill/>
                </a:uFill>
                <a:hlinkClick r:id="rId3">
                  <a:extLst>
                    <a:ext uri="{A12FA001-AC4F-418D-AE19-62706E023703}">
                      <ahyp:hlinkClr xmlns:ahyp="http://schemas.microsoft.com/office/drawing/2018/hyperlinkcolor" val="tx"/>
                    </a:ext>
                  </a:extLst>
                </a:hlinkClick>
              </a:rPr>
              <a:t> </a:t>
            </a:r>
            <a:r>
              <a:rPr lang="en" sz="1000" u="sng">
                <a:solidFill>
                  <a:srgbClr val="0563C1"/>
                </a:solidFill>
                <a:hlinkClick r:id="rId3">
                  <a:extLst>
                    <a:ext uri="{A12FA001-AC4F-418D-AE19-62706E023703}">
                      <ahyp:hlinkClr xmlns:ahyp="http://schemas.microsoft.com/office/drawing/2018/hyperlinkcolor" val="tx"/>
                    </a:ext>
                  </a:extLst>
                </a:hlinkClick>
              </a:rPr>
              <a:t>https://auth.slu.edu/</a:t>
            </a:r>
            <a:r>
              <a:rPr lang="en" sz="1000">
                <a:solidFill>
                  <a:schemeClr val="dk1"/>
                </a:solidFill>
                <a:uFill>
                  <a:noFill/>
                </a:uFill>
                <a:hlinkClick r:id="rId4">
                  <a:extLst>
                    <a:ext uri="{A12FA001-AC4F-418D-AE19-62706E023703}">
                      <ahyp:hlinkClr xmlns:ahyp="http://schemas.microsoft.com/office/drawing/2018/hyperlinkcolor" val="tx"/>
                    </a:ext>
                  </a:extLst>
                </a:hlinkClick>
              </a:rPr>
              <a:t> </a:t>
            </a:r>
            <a:r>
              <a:rPr lang="en" sz="1000" u="sng">
                <a:solidFill>
                  <a:srgbClr val="0563C1"/>
                </a:solidFill>
                <a:hlinkClick r:id="rId4">
                  <a:extLst>
                    <a:ext uri="{A12FA001-AC4F-418D-AE19-62706E023703}">
                      <ahyp:hlinkClr xmlns:ahyp="http://schemas.microsoft.com/office/drawing/2018/hyperlinkcolor" val="tx"/>
                    </a:ext>
                  </a:extLst>
                </a:hlinkClick>
              </a:rPr>
              <a:t>.</a:t>
            </a:r>
            <a:r>
              <a:rPr lang="en" sz="1000">
                <a:solidFill>
                  <a:schemeClr val="hlink"/>
                </a:solidFill>
                <a:uFill>
                  <a:noFill/>
                </a:uFill>
                <a:hlinkClick r:id="rId4"/>
              </a:rPr>
              <a:t>Instructions</a:t>
            </a:r>
            <a:r>
              <a:rPr lang="en" sz="1000">
                <a:solidFill>
                  <a:schemeClr val="dk1"/>
                </a:solidFill>
              </a:rPr>
              <a:t> can be found at:</a:t>
            </a:r>
            <a:r>
              <a:rPr lang="en" sz="1000">
                <a:solidFill>
                  <a:schemeClr val="dk1"/>
                </a:solidFill>
                <a:uFill>
                  <a:noFill/>
                </a:uFill>
                <a:hlinkClick r:id="rId5">
                  <a:extLst>
                    <a:ext uri="{A12FA001-AC4F-418D-AE19-62706E023703}">
                      <ahyp:hlinkClr xmlns:ahyp="http://schemas.microsoft.com/office/drawing/2018/hyperlinkcolor" val="tx"/>
                    </a:ext>
                  </a:extLst>
                </a:hlinkClick>
              </a:rPr>
              <a:t> </a:t>
            </a:r>
            <a:r>
              <a:rPr lang="en" sz="1000" u="sng">
                <a:solidFill>
                  <a:srgbClr val="0563C1"/>
                </a:solidFill>
                <a:hlinkClick r:id="rId5">
                  <a:extLst>
                    <a:ext uri="{A12FA001-AC4F-418D-AE19-62706E023703}">
                      <ahyp:hlinkClr xmlns:ahyp="http://schemas.microsoft.com/office/drawing/2018/hyperlinkcolor" val="tx"/>
                    </a:ext>
                  </a:extLst>
                </a:hlinkClick>
              </a:rPr>
              <a:t>https://drive.google.com/file/d/12tWaL5VMpSw17bKx4B_5ioMiH8tEOgW1/view</a:t>
            </a:r>
            <a:endParaRPr sz="1000" u="sng">
              <a:solidFill>
                <a:srgbClr val="0563C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The final step is to complete SecureAuth registration. This can be done by clicking on the following link:</a:t>
            </a:r>
            <a:r>
              <a:rPr lang="en" sz="1000">
                <a:solidFill>
                  <a:schemeClr val="dk1"/>
                </a:solidFill>
                <a:uFill>
                  <a:noFill/>
                </a:uFill>
                <a:hlinkClick r:id="rId6">
                  <a:extLst>
                    <a:ext uri="{A12FA001-AC4F-418D-AE19-62706E023703}">
                      <ahyp:hlinkClr xmlns:ahyp="http://schemas.microsoft.com/office/drawing/2018/hyperlinkcolor" val="tx"/>
                    </a:ext>
                  </a:extLst>
                </a:hlinkClick>
              </a:rPr>
              <a:t> </a:t>
            </a:r>
            <a:r>
              <a:rPr lang="en" sz="1000" u="sng">
                <a:solidFill>
                  <a:srgbClr val="0563C1"/>
                </a:solidFill>
                <a:hlinkClick r:id="rId6">
                  <a:extLst>
                    <a:ext uri="{A12FA001-AC4F-418D-AE19-62706E023703}">
                      <ahyp:hlinkClr xmlns:ahyp="http://schemas.microsoft.com/office/drawing/2018/hyperlinkcolor" val="tx"/>
                    </a:ext>
                  </a:extLst>
                </a:hlinkClick>
              </a:rPr>
              <a:t>https://login2.slu.edu/</a:t>
            </a:r>
            <a:r>
              <a:rPr lang="en" sz="1000">
                <a:solidFill>
                  <a:schemeClr val="dk1"/>
                </a:solidFill>
              </a:rPr>
              <a:t> For additional assistance, call the ITS Customer Service Desk at (314) 977-4000.</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2. Complete Onboarding Tasks:</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Once you have reset your password, please login into</a:t>
            </a:r>
            <a:r>
              <a:rPr lang="en" sz="1000">
                <a:solidFill>
                  <a:schemeClr val="dk1"/>
                </a:solidFill>
                <a:uFill>
                  <a:noFill/>
                </a:uFill>
                <a:hlinkClick r:id="rId7">
                  <a:extLst>
                    <a:ext uri="{A12FA001-AC4F-418D-AE19-62706E023703}">
                      <ahyp:hlinkClr xmlns:ahyp="http://schemas.microsoft.com/office/drawing/2018/hyperlinkcolor" val="tx"/>
                    </a:ext>
                  </a:extLst>
                </a:hlinkClick>
              </a:rPr>
              <a:t> </a:t>
            </a:r>
            <a:r>
              <a:rPr lang="en" sz="1000" u="sng">
                <a:solidFill>
                  <a:srgbClr val="0563C1"/>
                </a:solidFill>
                <a:hlinkClick r:id="rId7">
                  <a:extLst>
                    <a:ext uri="{A12FA001-AC4F-418D-AE19-62706E023703}">
                      <ahyp:hlinkClr xmlns:ahyp="http://schemas.microsoft.com/office/drawing/2018/hyperlinkcolor" val="tx"/>
                    </a:ext>
                  </a:extLst>
                </a:hlinkClick>
              </a:rPr>
              <a:t>https://myslu.slu.edu/toolsusing</a:t>
            </a:r>
            <a:r>
              <a:rPr lang="en" sz="1000">
                <a:solidFill>
                  <a:schemeClr val="dk1"/>
                </a:solidFill>
              </a:rPr>
              <a:t> your SLUNet ID and new password.</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Locate and select the Workday icon.</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Click the Inbox icon on the Home Page to begin your onboarding tasks.</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You will have up to 10 onboarding tasks. Completion of one task will trigger the following task. The final task is “Change My Photo” if over the age of 18. If under the age of 18, your last task will be to Review Documents.</a:t>
            </a:r>
            <a:endParaRPr sz="1000">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Please see the job aid for step by step instructions for completing your volunteer onboarding tasks:</a:t>
            </a:r>
            <a:r>
              <a:rPr lang="en">
                <a:solidFill>
                  <a:schemeClr val="dk1"/>
                </a:solidFill>
                <a:uFill>
                  <a:noFill/>
                </a:uFill>
                <a:hlinkClick r:id="rId8">
                  <a:extLst>
                    <a:ext uri="{A12FA001-AC4F-418D-AE19-62706E023703}">
                      <ahyp:hlinkClr xmlns:ahyp="http://schemas.microsoft.com/office/drawing/2018/hyperlinkcolor" val="tx"/>
                    </a:ext>
                  </a:extLst>
                </a:hlinkClick>
              </a:rPr>
              <a:t> </a:t>
            </a:r>
            <a:r>
              <a:rPr lang="en" u="sng">
                <a:solidFill>
                  <a:srgbClr val="0000FF"/>
                </a:solidFill>
                <a:hlinkClick r:id="rId8">
                  <a:extLst>
                    <a:ext uri="{A12FA001-AC4F-418D-AE19-62706E023703}">
                      <ahyp:hlinkClr xmlns:ahyp="http://schemas.microsoft.com/office/drawing/2018/hyperlinkcolor" val="tx"/>
                    </a:ext>
                  </a:extLst>
                </a:hlinkClick>
              </a:rPr>
              <a:t>https://drive.google.com/file/d/1uBP8hNKTpNSFsE39RYjdJnVvPFI7ZoyZ/view</a:t>
            </a:r>
            <a:endParaRPr u="sng">
              <a:solidFill>
                <a:srgbClr val="0000FF"/>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3. Parking and Card Services and Photo ID:</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Proceed to Parking and Card Services to obtain your ID Badge (photo ID will be taken). Parking and Card Services is located in the Wool Center at 3545 Lindell Blvd, 1st Floor, St. Louis, MO 63103 (North Campus).</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Click the link below to view the North and South Campus Maps.</a:t>
            </a:r>
            <a:r>
              <a:rPr lang="en" sz="1000">
                <a:solidFill>
                  <a:schemeClr val="dk1"/>
                </a:solidFill>
                <a:uFill>
                  <a:noFill/>
                </a:uFill>
                <a:hlinkClick r:id="rId9">
                  <a:extLst>
                    <a:ext uri="{A12FA001-AC4F-418D-AE19-62706E023703}">
                      <ahyp:hlinkClr xmlns:ahyp="http://schemas.microsoft.com/office/drawing/2018/hyperlinkcolor" val="tx"/>
                    </a:ext>
                  </a:extLst>
                </a:hlinkClick>
              </a:rPr>
              <a:t> </a:t>
            </a:r>
            <a:r>
              <a:rPr lang="en" sz="1000" u="sng">
                <a:solidFill>
                  <a:srgbClr val="0563C1"/>
                </a:solidFill>
                <a:hlinkClick r:id="rId9">
                  <a:extLst>
                    <a:ext uri="{A12FA001-AC4F-418D-AE19-62706E023703}">
                      <ahyp:hlinkClr xmlns:ahyp="http://schemas.microsoft.com/office/drawing/2018/hyperlinkcolor" val="tx"/>
                    </a:ext>
                  </a:extLst>
                </a:hlinkClick>
              </a:rPr>
              <a:t>https://www.slu.edu/campusmap/?campus=1</a:t>
            </a:r>
            <a:endParaRPr sz="1000" u="sng">
              <a:solidFill>
                <a:srgbClr val="0563C1"/>
              </a:solidFill>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Times New Roman"/>
                <a:ea typeface="Times New Roman"/>
                <a:cs typeface="Times New Roman"/>
                <a:sym typeface="Times New Roman"/>
              </a:rPr>
              <a:t>This e-mail and any files transmitted with it are confidential and intended solely for the use of the individual or entity to which they are addressed. If you are not the named addressee you should not disseminate, distribute or copy this e-mail. Please notify the sender immediately by e-mail if you have received this e-mail in error and delete this e-mail from your system. If you are not the intended recipient you are notified that disclosing, copying, distributing or taking any action in reliance on the contents of this information is strictly prohibited.</a:t>
            </a:r>
            <a:endParaRPr sz="10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2338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$21.1 SLUCare;</a:t>
            </a:r>
            <a:r>
              <a:rPr lang="en-US" baseline="0" dirty="0"/>
              <a:t> $5.5 Contributions (Capital Campaign); </a:t>
            </a:r>
            <a:r>
              <a:rPr lang="en-US" dirty="0"/>
              <a:t>$5.2 Housing (RH1</a:t>
            </a:r>
            <a:r>
              <a:rPr lang="en-US" baseline="0" dirty="0"/>
              <a:t> on line)</a:t>
            </a:r>
            <a:r>
              <a:rPr lang="en-US" dirty="0"/>
              <a:t>;</a:t>
            </a:r>
            <a:r>
              <a:rPr lang="en-US" baseline="0" dirty="0"/>
              <a:t> $2.0 INTO; 1.0 Higher ITS tech fee; (.7) Net Tuition Revenue (excluding INTO)</a:t>
            </a:r>
          </a:p>
          <a:p>
            <a:endParaRPr lang="en-US" baseline="0" dirty="0"/>
          </a:p>
          <a:p>
            <a:r>
              <a:rPr lang="en-US" baseline="0" dirty="0"/>
              <a:t>Compensation:  $(17.2) SLUCare; $(2.0) Selected market adjustments; $(.6) rank/tenure; $(2.1) benefit costs increase; $(1.1) Previously approved and New Programs; $3.4 Non-recurring FY16 buyouts; $2.1 benefit of FY16 buyouts</a:t>
            </a:r>
          </a:p>
          <a:p>
            <a:endParaRPr lang="en-US" baseline="0" dirty="0"/>
          </a:p>
          <a:p>
            <a:r>
              <a:rPr lang="en-US" baseline="0" dirty="0"/>
              <a:t>Operating Expenses:  $(3.7) Bain; $(2.8) Interest Expense; $(2.5) Depreciation; $(2.2) Med Mal Practice (higher reversal in FY16); $(1.9) RH1, operating expenses only; $(1.0) INTO; $(1.0) Contractual increases; ($.5) New IT spending from the new fee; $(.4) Lower Utility savings </a:t>
            </a:r>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2338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338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3154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$21.1 SLUCare;</a:t>
            </a:r>
            <a:r>
              <a:rPr lang="en-US" baseline="0" dirty="0"/>
              <a:t> $5.5 Contributions (Capital Campaign); </a:t>
            </a:r>
            <a:r>
              <a:rPr lang="en-US" dirty="0"/>
              <a:t>$5.2 Housing (RH1</a:t>
            </a:r>
            <a:r>
              <a:rPr lang="en-US" baseline="0" dirty="0"/>
              <a:t> on line)</a:t>
            </a:r>
            <a:r>
              <a:rPr lang="en-US" dirty="0"/>
              <a:t>;</a:t>
            </a:r>
            <a:r>
              <a:rPr lang="en-US" baseline="0" dirty="0"/>
              <a:t> $2.0 INTO; 1.0 Higher ITS tech fee; (.7) Net Tuition Revenue (excluding INTO)</a:t>
            </a:r>
          </a:p>
          <a:p>
            <a:endParaRPr lang="en-US" baseline="0" dirty="0"/>
          </a:p>
          <a:p>
            <a:r>
              <a:rPr lang="en-US" baseline="0" dirty="0"/>
              <a:t>Compensation:  $(17.2) SLUCare; $(2.0) Selected market adjustments; $(.6) rank/tenure; $(2.1) benefit costs increase; $(1.1) Previously approved and New Programs; $3.4 Non-recurring FY16 buyouts; $2.1 benefit of FY16 buyouts</a:t>
            </a:r>
          </a:p>
          <a:p>
            <a:endParaRPr lang="en-US" baseline="0" dirty="0"/>
          </a:p>
          <a:p>
            <a:r>
              <a:rPr lang="en-US" baseline="0" dirty="0"/>
              <a:t>Operating Expenses:  $(3.7) Bain; $(2.8) Interest Expense; $(2.5) Depreciation; $(2.2) Med Mal Practice (higher reversal in FY16); $(1.9) RH1, operating expenses only; $(1.0) INTO; $(1.0) Contractual increases; ($.5) New IT spending from the new fee; $(.4) Lower Utility savings </a:t>
            </a:r>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2338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2338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719481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$21.1 SLUCare;</a:t>
            </a:r>
            <a:r>
              <a:rPr lang="en-US" baseline="0" dirty="0"/>
              <a:t> $5.5 Contributions (Capital Campaign); </a:t>
            </a:r>
            <a:r>
              <a:rPr lang="en-US" dirty="0"/>
              <a:t>$5.2 Housing (RH1</a:t>
            </a:r>
            <a:r>
              <a:rPr lang="en-US" baseline="0" dirty="0"/>
              <a:t> on line)</a:t>
            </a:r>
            <a:r>
              <a:rPr lang="en-US" dirty="0"/>
              <a:t>;</a:t>
            </a:r>
            <a:r>
              <a:rPr lang="en-US" baseline="0" dirty="0"/>
              <a:t> $2.0 INTO; 1.0 Higher ITS tech fee; (.7) Net Tuition Revenue (excluding INTO)</a:t>
            </a:r>
          </a:p>
          <a:p>
            <a:endParaRPr lang="en-US" baseline="0" dirty="0"/>
          </a:p>
          <a:p>
            <a:r>
              <a:rPr lang="en-US" baseline="0" dirty="0"/>
              <a:t>Compensation:  $(17.2) SLUCare; $(2.0) Selected market adjustments; $(.6) rank/tenure; $(2.1) benefit costs increase; $(1.1) Previously approved and New Programs; $3.4 Non-recurring FY16 buyouts; $2.1 benefit of FY16 buyouts</a:t>
            </a:r>
          </a:p>
          <a:p>
            <a:endParaRPr lang="en-US" baseline="0" dirty="0"/>
          </a:p>
          <a:p>
            <a:r>
              <a:rPr lang="en-US" baseline="0" dirty="0"/>
              <a:t>Operating Expenses:  $(3.7) Bain; $(2.8) Interest Expense; $(2.5) Depreciation; $(2.2) Med Mal Practice (higher reversal in FY16); $(1.9) RH1, operating expenses only; $(1.0) INTO; $(1.0) Contractual increases; ($.5) New IT spending from the new fee; $(.4) Lower Utility savings </a:t>
            </a:r>
            <a:endParaRPr lang="en-US" dirty="0"/>
          </a:p>
        </p:txBody>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84044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a:t>
            </a:r>
            <a:endParaRPr/>
          </a:p>
        </p:txBody>
      </p:sp>
      <p:sp>
        <p:nvSpPr>
          <p:cNvPr id="30" name="Google Shape;3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524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deb9e56f1a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deb9e56f1a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gdeb9e56f1a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Say:</a:t>
            </a:r>
            <a:r>
              <a:rPr lang="en-US"/>
              <a:t> </a:t>
            </a:r>
            <a:endParaRPr/>
          </a:p>
        </p:txBody>
      </p:sp>
      <p:sp>
        <p:nvSpPr>
          <p:cNvPr id="52" name="Google Shape;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eb9e56f1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eb9e56f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gdeb9e56f1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eb9e56f1a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eb9e56f1a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deb9e56f1a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eb9e56f1a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eb9e56f1a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deb9e56f1a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e508feb8f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e508feb8f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de508feb8f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e508feb8f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e508feb8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de508feb8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508feb8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508feb8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de508feb8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e508feb8f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e508feb8f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de508feb8f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e508feb8f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e508feb8f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de508feb8f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eb9e004e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eb9e004e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deb9e004e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e723a8627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e723a8627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de723a862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e723a8627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e723a8627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de723a8627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e723a8627_2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e723a8627_2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de723a8627_2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e723a8627_2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e723a8627_2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de723a8627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1505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9fcdbd1c9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9fcdbd1c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9fcdbd1c9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9fcdbd1c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c14f09d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c14f09d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9fcdbd1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9fcdbd1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9fcdbd1c9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9fcdbd1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9fcdbd1c9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9fcdbd1c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0CD135-7791-4D72-82AD-097595220CB6}"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97249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F3667-4977-4F33-842E-E8FAF3E4C5D5}"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14415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B4DD9-2EDE-4C3A-9F96-F483A38E257D}"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36615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D6BAC3-9846-4C7C-B547-1FFC207F46E7}"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43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BEB85-81D9-4C86-A948-E769799E2A6F}"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64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F4864-3D6A-426C-91BE-0DEFFF2C858D}"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880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4B557-E306-437D-AF5F-D9FF61755E54}"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5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3ACFC9-1BA0-4319-82B3-F1AB1D1F2F20}" type="datetime1">
              <a:rPr lang="en-US" smtClean="0">
                <a:solidFill>
                  <a:prstClr val="black">
                    <a:tint val="75000"/>
                  </a:prstClr>
                </a:solidFill>
              </a:rPr>
              <a:t>6/10/2021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37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44E13-0DA9-4625-9A9F-BE634CCA2F95}" type="datetime1">
              <a:rPr lang="en-US" smtClean="0">
                <a:solidFill>
                  <a:prstClr val="black">
                    <a:tint val="75000"/>
                  </a:prstClr>
                </a:solidFill>
              </a:rPr>
              <a:t>6/10/2021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158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850F2-8E20-4E06-88B0-296AE1BBF6E8}" type="datetime1">
              <a:rPr lang="en-US" smtClean="0">
                <a:solidFill>
                  <a:prstClr val="black">
                    <a:tint val="75000"/>
                  </a:prstClr>
                </a:solidFill>
              </a:rPr>
              <a:t>6/10/2021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289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B721DC-F4B9-4FA8-8618-9E1F677934EA}"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781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E3DB6-DA1D-419C-B2F8-79DD1201C3DB}"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53823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75F9B-4A4A-42F5-993C-6821E20CA2BF}"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117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6C5C8-5A5F-43EC-9BC6-C2B42AC3E790}"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92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4D928-E533-4795-96BE-3A16E41A3993}"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42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B2B614-1577-4F8C-8127-6BEF12061C0C}"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686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EB693-4777-4197-A5B5-38D94E429C4B}"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59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E3946-C0EA-4957-A02E-94BDFC354A22}"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585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57968-F811-42E8-8483-542834CF5909}"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67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3B9DA9-1E35-4C53-BB79-26FD155E12FD}" type="datetime1">
              <a:rPr lang="en-US" smtClean="0">
                <a:solidFill>
                  <a:prstClr val="black">
                    <a:tint val="75000"/>
                  </a:prstClr>
                </a:solidFill>
              </a:rPr>
              <a:t>6/10/2021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4328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A5B27-E8D4-4CF4-84EF-ABC452EFE209}" type="datetime1">
              <a:rPr lang="en-US" smtClean="0">
                <a:solidFill>
                  <a:prstClr val="black">
                    <a:tint val="75000"/>
                  </a:prstClr>
                </a:solidFill>
              </a:rPr>
              <a:t>6/10/2021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144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E389-18D7-4D2D-8B03-F2C872CEE956}" type="datetime1">
              <a:rPr lang="en-US" smtClean="0">
                <a:solidFill>
                  <a:prstClr val="black">
                    <a:tint val="75000"/>
                  </a:prstClr>
                </a:solidFill>
              </a:rPr>
              <a:t>6/10/2021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86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5DE6-2F86-4A2F-AC7A-E4A678BB2060}" type="datetime1">
              <a:rPr lang="en-US" smtClean="0"/>
              <a:t>6/10/2021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3932440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9EA7F-48CA-40D0-BD32-80FAB0B7D4C1}"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834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D33A9-FCA0-4E91-95EC-D28776EDA5FF}"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035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02722-CD3A-4503-9D6C-5C25930BB258}"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46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C0686-5217-4498-B74E-A4A1837DC5F4}"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346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AFF677-F51D-4781-A56E-73B19697D600}"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0166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81486-5DC9-4F4B-8B40-F2F79A5F8428}"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203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58F6E-11B0-4EC6-9DCD-03E7DD78100E}"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395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D28DD-C8CB-4209-8F39-591813AA5DB3}"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153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DBEDA7-AE47-4501-BCAA-601D9E7480CE}" type="datetime1">
              <a:rPr lang="en-US" smtClean="0">
                <a:solidFill>
                  <a:prstClr val="black">
                    <a:tint val="75000"/>
                  </a:prstClr>
                </a:solidFill>
              </a:rPr>
              <a:t>6/10/2021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955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A3267A-AB2F-4CAF-83EB-A59EAFF166A7}" type="datetime1">
              <a:rPr lang="en-US" smtClean="0">
                <a:solidFill>
                  <a:prstClr val="black">
                    <a:tint val="75000"/>
                  </a:prstClr>
                </a:solidFill>
              </a:rPr>
              <a:t>6/10/2021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89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27C7C3-7DA4-42B8-8632-00629D477F7A}"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236622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DCC10-E192-4087-8728-B823338168C7}" type="datetime1">
              <a:rPr lang="en-US" smtClean="0">
                <a:solidFill>
                  <a:prstClr val="black">
                    <a:tint val="75000"/>
                  </a:prstClr>
                </a:solidFill>
              </a:rPr>
              <a:t>6/10/2021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86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D99BC-CED8-4315-909E-D73F0BB234E6}"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0533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76428-1D6A-45C6-B5DF-1ACED6DD4F0D}"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66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BDBBF-AB7F-4B24-BE7D-2946BEFC7D96}"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018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43E94-4085-422C-B98D-365813C970F8}"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120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D56F3D-F758-4E79-8355-0E17F2970E9A}"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596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657F4-B33E-4F59-BC0B-AB2D5DB8BA60}"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7375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CAA22-65BD-4EA7-9D69-00168072BA2F}"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582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A24635-F4F6-4D8A-8BDD-F6CFDC8484D5}"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168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64B50-3FDF-4809-8C68-9003425331F1}" type="datetime1">
              <a:rPr lang="en-US" smtClean="0">
                <a:solidFill>
                  <a:prstClr val="black">
                    <a:tint val="75000"/>
                  </a:prstClr>
                </a:solidFill>
              </a:rPr>
              <a:t>6/10/2021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9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5A097-C3CF-4FF5-AC27-C76068076696}" type="datetime1">
              <a:rPr lang="en-US" smtClean="0"/>
              <a:t>6/10/2021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77396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2A0BB-0A9A-4407-BFFE-03AFB858E644}" type="datetime1">
              <a:rPr lang="en-US" smtClean="0">
                <a:solidFill>
                  <a:prstClr val="black">
                    <a:tint val="75000"/>
                  </a:prstClr>
                </a:solidFill>
              </a:rPr>
              <a:t>6/10/2021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652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EDC03-E92B-4B16-A519-0323DAC22E68}" type="datetime1">
              <a:rPr lang="en-US" smtClean="0">
                <a:solidFill>
                  <a:prstClr val="black">
                    <a:tint val="75000"/>
                  </a:prstClr>
                </a:solidFill>
              </a:rPr>
              <a:t>6/10/2021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007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295B75-F786-4AE7-B920-0E734C3FDD43}"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225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C2FF0-C23B-40C8-BA51-4FB03AB8D976}" type="datetime1">
              <a:rPr lang="en-US" smtClean="0">
                <a:solidFill>
                  <a:prstClr val="black">
                    <a:tint val="75000"/>
                  </a:prstClr>
                </a:solidFill>
              </a:rPr>
              <a:t>6/10/2021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740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6F9DA-F565-46AD-9538-D33F839224E8}"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5332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B1622-8E6A-4D5E-A761-5B7E44FF233F}"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020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719633"/>
            <a:ext cx="85206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504747"/>
            <a:ext cx="4242600" cy="984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719633"/>
            <a:ext cx="8520600" cy="1710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4"/>
          <p:cNvSpPr/>
          <p:nvPr/>
        </p:nvSpPr>
        <p:spPr>
          <a:xfrm>
            <a:off x="1" y="58834"/>
            <a:ext cx="4313625" cy="5865833"/>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8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667900"/>
            <a:ext cx="3706500" cy="3345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667900"/>
            <a:ext cx="4166400" cy="5464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5"/>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2007600"/>
            <a:ext cx="3999900" cy="410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2007600"/>
            <a:ext cx="3999900" cy="410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03A28-C4FD-440B-8BA8-9174F5609CEE}" type="datetime1">
              <a:rPr lang="en-US" smtClean="0"/>
              <a:t>6/10/2021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82963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6"/>
          <p:cNvSpPr txBox="1">
            <a:spLocks noGrp="1"/>
          </p:cNvSpPr>
          <p:nvPr>
            <p:ph type="title"/>
          </p:nvPr>
        </p:nvSpPr>
        <p:spPr>
          <a:xfrm>
            <a:off x="311725" y="667900"/>
            <a:ext cx="85206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7"/>
          <p:cNvSpPr txBox="1">
            <a:spLocks noGrp="1"/>
          </p:cNvSpPr>
          <p:nvPr>
            <p:ph type="title"/>
          </p:nvPr>
        </p:nvSpPr>
        <p:spPr>
          <a:xfrm>
            <a:off x="311725" y="667900"/>
            <a:ext cx="3127500" cy="2438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3187533"/>
            <a:ext cx="3127500" cy="306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0"/>
            <a:ext cx="6247800" cy="47284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9"/>
          <p:cNvSpPr txBox="1">
            <a:spLocks noGrp="1"/>
          </p:cNvSpPr>
          <p:nvPr>
            <p:ph type="title"/>
          </p:nvPr>
        </p:nvSpPr>
        <p:spPr>
          <a:xfrm>
            <a:off x="311300" y="667900"/>
            <a:ext cx="3704400" cy="2732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3502300"/>
            <a:ext cx="3704400" cy="1235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667900"/>
            <a:ext cx="3954000" cy="5482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5825333"/>
            <a:ext cx="9144000" cy="103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10"/>
          <p:cNvSpPr txBox="1">
            <a:spLocks noGrp="1"/>
          </p:cNvSpPr>
          <p:nvPr>
            <p:ph type="body" idx="1"/>
          </p:nvPr>
        </p:nvSpPr>
        <p:spPr>
          <a:xfrm>
            <a:off x="311700" y="6028533"/>
            <a:ext cx="7979400" cy="614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828567"/>
            <a:ext cx="5334900" cy="1256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pic>
        <p:nvPicPr>
          <p:cNvPr id="14" name="Google Shape;14;p6"/>
          <p:cNvPicPr preferRelativeResize="0"/>
          <p:nvPr/>
        </p:nvPicPr>
        <p:blipFill rotWithShape="1">
          <a:blip r:embed="rId2">
            <a:alphaModFix/>
          </a:blip>
          <a:srcRect/>
          <a:stretch/>
        </p:blipFill>
        <p:spPr>
          <a:xfrm>
            <a:off x="0" y="0"/>
            <a:ext cx="1181408" cy="6858000"/>
          </a:xfrm>
          <a:prstGeom prst="rect">
            <a:avLst/>
          </a:prstGeom>
          <a:noFill/>
          <a:ln>
            <a:noFill/>
          </a:ln>
        </p:spPr>
      </p:pic>
      <p:pic>
        <p:nvPicPr>
          <p:cNvPr id="15" name="Google Shape;15;p6"/>
          <p:cNvPicPr preferRelativeResize="0"/>
          <p:nvPr/>
        </p:nvPicPr>
        <p:blipFill rotWithShape="1">
          <a:blip r:embed="rId3">
            <a:alphaModFix amt="80000"/>
          </a:blip>
          <a:srcRect/>
          <a:stretch/>
        </p:blipFill>
        <p:spPr>
          <a:xfrm>
            <a:off x="142913" y="1734716"/>
            <a:ext cx="6955061" cy="3365500"/>
          </a:xfrm>
          <a:prstGeom prst="rect">
            <a:avLst/>
          </a:prstGeom>
          <a:noFill/>
          <a:ln>
            <a:noFill/>
          </a:ln>
        </p:spPr>
      </p:pic>
      <p:sp>
        <p:nvSpPr>
          <p:cNvPr id="16" name="Google Shape;16;p6"/>
          <p:cNvSpPr txBox="1">
            <a:spLocks noGrp="1"/>
          </p:cNvSpPr>
          <p:nvPr>
            <p:ph type="ctrTitle"/>
          </p:nvPr>
        </p:nvSpPr>
        <p:spPr>
          <a:xfrm>
            <a:off x="809837" y="1737816"/>
            <a:ext cx="6107115" cy="336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0">
                <a:latin typeface="Century Gothic"/>
                <a:ea typeface="Century Gothic"/>
                <a:cs typeface="Century Gothic"/>
                <a:sym typeface="Century Gothic"/>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17" name="Google Shape;17;p6"/>
          <p:cNvPicPr preferRelativeResize="0"/>
          <p:nvPr/>
        </p:nvPicPr>
        <p:blipFill rotWithShape="1">
          <a:blip r:embed="rId4">
            <a:alphaModFix/>
          </a:blip>
          <a:srcRect/>
          <a:stretch/>
        </p:blipFill>
        <p:spPr>
          <a:xfrm>
            <a:off x="171494" y="228600"/>
            <a:ext cx="685979" cy="1068346"/>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8"/>
        <p:cNvGrpSpPr/>
        <p:nvPr/>
      </p:nvGrpSpPr>
      <p:grpSpPr>
        <a:xfrm>
          <a:off x="0" y="0"/>
          <a:ext cx="0" cy="0"/>
          <a:chOff x="0" y="0"/>
          <a:chExt cx="0" cy="0"/>
        </a:xfrm>
      </p:grpSpPr>
      <p:pic>
        <p:nvPicPr>
          <p:cNvPr id="19" name="Google Shape;19;p7"/>
          <p:cNvPicPr preferRelativeResize="0"/>
          <p:nvPr/>
        </p:nvPicPr>
        <p:blipFill rotWithShape="1">
          <a:blip r:embed="rId2">
            <a:alphaModFix/>
          </a:blip>
          <a:srcRect/>
          <a:stretch/>
        </p:blipFill>
        <p:spPr>
          <a:xfrm>
            <a:off x="0" y="0"/>
            <a:ext cx="8317491" cy="6858000"/>
          </a:xfrm>
          <a:prstGeom prst="rect">
            <a:avLst/>
          </a:prstGeom>
          <a:noFill/>
          <a:ln>
            <a:noFill/>
          </a:ln>
        </p:spPr>
      </p:pic>
      <p:sp>
        <p:nvSpPr>
          <p:cNvPr id="20" name="Google Shape;20;p7"/>
          <p:cNvSpPr/>
          <p:nvPr/>
        </p:nvSpPr>
        <p:spPr>
          <a:xfrm>
            <a:off x="8750301" y="5808167"/>
            <a:ext cx="3936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11" tIns="91411" rIns="91411" bIns="91411" anchor="ctr" anchorCtr="0">
            <a:noAutofit/>
          </a:bodyPr>
          <a:lstStyle/>
          <a:p>
            <a:pPr marL="0" marR="0" lvl="0" indent="0" algn="l" rtl="0">
              <a:lnSpc>
                <a:spcPct val="100000"/>
              </a:lnSpc>
              <a:spcBef>
                <a:spcPts val="0"/>
              </a:spcBef>
              <a:spcAft>
                <a:spcPts val="0"/>
              </a:spcAft>
              <a:buClr>
                <a:srgbClr val="000000"/>
              </a:buClr>
              <a:buSzPts val="2487"/>
              <a:buFont typeface="Arial"/>
              <a:buNone/>
            </a:pPr>
            <a:endParaRPr sz="1866" b="0" i="0" u="none" strike="noStrike" cap="none">
              <a:solidFill>
                <a:srgbClr val="000000"/>
              </a:solidFill>
              <a:latin typeface="Arial"/>
              <a:ea typeface="Arial"/>
              <a:cs typeface="Arial"/>
              <a:sym typeface="Arial"/>
            </a:endParaRPr>
          </a:p>
        </p:txBody>
      </p:sp>
      <p:sp>
        <p:nvSpPr>
          <p:cNvPr id="21" name="Google Shape;21;p7"/>
          <p:cNvSpPr txBox="1">
            <a:spLocks noGrp="1"/>
          </p:cNvSpPr>
          <p:nvPr>
            <p:ph type="body" idx="1"/>
          </p:nvPr>
        </p:nvSpPr>
        <p:spPr>
          <a:xfrm>
            <a:off x="905409" y="1890167"/>
            <a:ext cx="6630829" cy="3918000"/>
          </a:xfrm>
          <a:prstGeom prst="rect">
            <a:avLst/>
          </a:prstGeom>
          <a:noFill/>
          <a:ln>
            <a:noFill/>
          </a:ln>
        </p:spPr>
        <p:txBody>
          <a:bodyPr spcFirstLastPara="1" wrap="square" lIns="91425" tIns="91425" rIns="91425" bIns="91425" anchor="t" anchorCtr="0">
            <a:noAutofit/>
          </a:bodyPr>
          <a:lstStyle>
            <a:lvl1pPr marL="342991" lvl="0" indent="-295354" algn="l">
              <a:lnSpc>
                <a:spcPct val="100000"/>
              </a:lnSpc>
              <a:spcBef>
                <a:spcPts val="600"/>
              </a:spcBef>
              <a:spcAft>
                <a:spcPts val="0"/>
              </a:spcAft>
              <a:buSzPts val="2600"/>
              <a:buChar char="▪"/>
              <a:defRPr>
                <a:latin typeface="Palatino Linotype"/>
                <a:ea typeface="Palatino Linotype"/>
                <a:cs typeface="Palatino Linotype"/>
                <a:sym typeface="Palatino Linotype"/>
              </a:defRPr>
            </a:lvl1pPr>
            <a:lvl2pPr marL="685983" lvl="1" indent="-295354" algn="l">
              <a:lnSpc>
                <a:spcPct val="100000"/>
              </a:lnSpc>
              <a:spcBef>
                <a:spcPts val="0"/>
              </a:spcBef>
              <a:spcAft>
                <a:spcPts val="0"/>
              </a:spcAft>
              <a:buSzPts val="2600"/>
              <a:buChar char="▫"/>
              <a:defRPr/>
            </a:lvl2pPr>
            <a:lvl3pPr marL="1028974" lvl="2" indent="-295354" algn="l">
              <a:lnSpc>
                <a:spcPct val="100000"/>
              </a:lnSpc>
              <a:spcBef>
                <a:spcPts val="0"/>
              </a:spcBef>
              <a:spcAft>
                <a:spcPts val="0"/>
              </a:spcAft>
              <a:buSzPts val="2600"/>
              <a:buChar char="▫"/>
              <a:defRPr/>
            </a:lvl3pPr>
            <a:lvl4pPr marL="1371966" lvl="3" indent="-295354" algn="l">
              <a:lnSpc>
                <a:spcPct val="100000"/>
              </a:lnSpc>
              <a:spcBef>
                <a:spcPts val="0"/>
              </a:spcBef>
              <a:spcAft>
                <a:spcPts val="0"/>
              </a:spcAft>
              <a:buSzPts val="2600"/>
              <a:buChar char="▫"/>
              <a:defRPr/>
            </a:lvl4pPr>
            <a:lvl5pPr marL="1714957" lvl="4" indent="-295354" algn="l">
              <a:lnSpc>
                <a:spcPct val="100000"/>
              </a:lnSpc>
              <a:spcBef>
                <a:spcPts val="0"/>
              </a:spcBef>
              <a:spcAft>
                <a:spcPts val="0"/>
              </a:spcAft>
              <a:buSzPts val="2600"/>
              <a:buChar char="○"/>
              <a:defRPr/>
            </a:lvl5pPr>
            <a:lvl6pPr marL="2057949" lvl="5" indent="-295354" algn="l">
              <a:lnSpc>
                <a:spcPct val="100000"/>
              </a:lnSpc>
              <a:spcBef>
                <a:spcPts val="0"/>
              </a:spcBef>
              <a:spcAft>
                <a:spcPts val="0"/>
              </a:spcAft>
              <a:buSzPts val="2600"/>
              <a:buChar char="■"/>
              <a:defRPr/>
            </a:lvl6pPr>
            <a:lvl7pPr marL="2400940" lvl="6" indent="-295354" algn="l">
              <a:lnSpc>
                <a:spcPct val="100000"/>
              </a:lnSpc>
              <a:spcBef>
                <a:spcPts val="0"/>
              </a:spcBef>
              <a:spcAft>
                <a:spcPts val="0"/>
              </a:spcAft>
              <a:buSzPts val="2600"/>
              <a:buChar char="●"/>
              <a:defRPr/>
            </a:lvl7pPr>
            <a:lvl8pPr marL="2743932" lvl="7" indent="-295354" algn="l">
              <a:lnSpc>
                <a:spcPct val="100000"/>
              </a:lnSpc>
              <a:spcBef>
                <a:spcPts val="0"/>
              </a:spcBef>
              <a:spcAft>
                <a:spcPts val="0"/>
              </a:spcAft>
              <a:buSzPts val="2600"/>
              <a:buChar char="○"/>
              <a:defRPr/>
            </a:lvl8pPr>
            <a:lvl9pPr marL="3086923" lvl="8" indent="-295354" algn="l">
              <a:lnSpc>
                <a:spcPct val="100000"/>
              </a:lnSpc>
              <a:spcBef>
                <a:spcPts val="0"/>
              </a:spcBef>
              <a:spcAft>
                <a:spcPts val="0"/>
              </a:spcAft>
              <a:buSzPts val="2600"/>
              <a:buChar char="■"/>
              <a:defRPr/>
            </a:lvl9pPr>
          </a:lstStyle>
          <a:p>
            <a:endParaRPr/>
          </a:p>
        </p:txBody>
      </p:sp>
      <p:sp>
        <p:nvSpPr>
          <p:cNvPr id="22" name="Google Shape;22;p7"/>
          <p:cNvSpPr txBox="1">
            <a:spLocks noGrp="1"/>
          </p:cNvSpPr>
          <p:nvPr>
            <p:ph type="sldNum" idx="12"/>
          </p:nvPr>
        </p:nvSpPr>
        <p:spPr>
          <a:xfrm>
            <a:off x="8750401" y="5808300"/>
            <a:ext cx="393600" cy="524800"/>
          </a:xfrm>
          <a:prstGeom prst="rect">
            <a:avLst/>
          </a:prstGeom>
          <a:solidFill>
            <a:schemeClr val="accent1"/>
          </a:solid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1pPr>
            <a:lvl2pPr marL="0" lvl="1"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2pPr>
            <a:lvl3pPr marL="0" lvl="2"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3pPr>
            <a:lvl4pPr marL="0" lvl="3"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4pPr>
            <a:lvl5pPr marL="0" lvl="4"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5pPr>
            <a:lvl6pPr marL="0" lvl="5"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6pPr>
            <a:lvl7pPr marL="0" lvl="6"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7pPr>
            <a:lvl8pPr marL="0" lvl="7"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8pPr>
            <a:lvl9pPr marL="0" lvl="8" indent="0" algn="ctr">
              <a:lnSpc>
                <a:spcPct val="100000"/>
              </a:lnSpc>
              <a:spcBef>
                <a:spcPts val="0"/>
              </a:spcBef>
              <a:spcAft>
                <a:spcPts val="0"/>
              </a:spcAft>
              <a:buSzPts val="1600"/>
              <a:buNone/>
              <a:defRPr sz="1200" b="1"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pic>
        <p:nvPicPr>
          <p:cNvPr id="23" name="Google Shape;23;p7"/>
          <p:cNvPicPr preferRelativeResize="0"/>
          <p:nvPr/>
        </p:nvPicPr>
        <p:blipFill rotWithShape="1">
          <a:blip r:embed="rId3">
            <a:alphaModFix/>
          </a:blip>
          <a:srcRect/>
          <a:stretch/>
        </p:blipFill>
        <p:spPr>
          <a:xfrm>
            <a:off x="342989" y="521208"/>
            <a:ext cx="6650182" cy="1079500"/>
          </a:xfrm>
          <a:prstGeom prst="rect">
            <a:avLst/>
          </a:prstGeom>
          <a:noFill/>
          <a:ln>
            <a:noFill/>
          </a:ln>
        </p:spPr>
      </p:pic>
      <p:sp>
        <p:nvSpPr>
          <p:cNvPr id="24" name="Google Shape;24;p7"/>
          <p:cNvSpPr txBox="1">
            <a:spLocks noGrp="1"/>
          </p:cNvSpPr>
          <p:nvPr>
            <p:ph type="title"/>
          </p:nvPr>
        </p:nvSpPr>
        <p:spPr>
          <a:xfrm>
            <a:off x="679681" y="524633"/>
            <a:ext cx="6122941" cy="107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latin typeface="Century Gothic"/>
                <a:ea typeface="Century Gothic"/>
                <a:cs typeface="Century Gothic"/>
                <a:sym typeface="Century Gothic"/>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pic>
        <p:nvPicPr>
          <p:cNvPr id="25" name="Google Shape;25;p7"/>
          <p:cNvPicPr preferRelativeResize="0"/>
          <p:nvPr/>
        </p:nvPicPr>
        <p:blipFill rotWithShape="1">
          <a:blip r:embed="rId4">
            <a:alphaModFix amt="80000"/>
          </a:blip>
          <a:srcRect/>
          <a:stretch/>
        </p:blipFill>
        <p:spPr>
          <a:xfrm>
            <a:off x="6897897" y="520733"/>
            <a:ext cx="1514869" cy="1079500"/>
          </a:xfrm>
          <a:prstGeom prst="rect">
            <a:avLst/>
          </a:prstGeom>
          <a:noFill/>
          <a:ln>
            <a:noFill/>
          </a:ln>
        </p:spPr>
      </p:pic>
      <p:pic>
        <p:nvPicPr>
          <p:cNvPr id="26" name="Google Shape;26;p7"/>
          <p:cNvPicPr preferRelativeResize="0"/>
          <p:nvPr/>
        </p:nvPicPr>
        <p:blipFill rotWithShape="1">
          <a:blip r:embed="rId5">
            <a:alphaModFix/>
          </a:blip>
          <a:srcRect/>
          <a:stretch/>
        </p:blipFill>
        <p:spPr>
          <a:xfrm>
            <a:off x="171495" y="5486400"/>
            <a:ext cx="733914"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898EB-D84F-4D83-927F-777DA0ACE044}" type="datetime1">
              <a:rPr lang="en-US" smtClean="0"/>
              <a:t>6/10/2021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180761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A396DE-713F-46F1-B1D8-07C42674772A}"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6461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E9249-C81D-4A54-BF11-14B476B6469C}" type="datetime1">
              <a:rPr lang="en-US" smtClean="0"/>
              <a:t>6/10/2021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7205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64353-2F07-4BE5-8838-EC6F1E4AF9D5}" type="datetime1">
              <a:rPr lang="en-US" smtClean="0"/>
              <a:t>6/10/2021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t>‹#›</a:t>
            </a:fld>
            <a:endParaRPr lang="en-US" dirty="0"/>
          </a:p>
        </p:txBody>
      </p:sp>
    </p:spTree>
    <p:extLst>
      <p:ext uri="{BB962C8B-B14F-4D97-AF65-F5344CB8AC3E}">
        <p14:creationId xmlns:p14="http://schemas.microsoft.com/office/powerpoint/2010/main" val="3544943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020-96E6-4D65-A79F-7A9E936DF99F}"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3857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7BFE7-2AD5-4823-9CA4-C50123DE220B}"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4933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8E8B0-0EB4-4B3B-9DDB-06EF2E2E8649}"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35834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9EF19-A70B-465A-B3CB-DCFD100861B0}" type="datetime1">
              <a:rPr lang="en-US" smtClean="0">
                <a:solidFill>
                  <a:prstClr val="black">
                    <a:tint val="75000"/>
                  </a:prstClr>
                </a:solidFill>
              </a:rPr>
              <a:t>6/10/2021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55443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182200" y="524633"/>
            <a:ext cx="6739500" cy="1075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endParaRPr/>
          </a:p>
        </p:txBody>
      </p:sp>
      <p:sp>
        <p:nvSpPr>
          <p:cNvPr id="11" name="Google Shape;11;p5"/>
          <p:cNvSpPr txBox="1">
            <a:spLocks noGrp="1"/>
          </p:cNvSpPr>
          <p:nvPr>
            <p:ph type="body" idx="1"/>
          </p:nvPr>
        </p:nvSpPr>
        <p:spPr>
          <a:xfrm>
            <a:off x="1556331" y="1798855"/>
            <a:ext cx="7085700" cy="39180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1pPr>
            <a:lvl2pPr marL="914400" marR="0" lvl="1" indent="-393700" algn="l" rtl="0">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2pPr>
            <a:lvl3pPr marL="1371600" marR="0" lvl="2" indent="-393700" algn="l" rtl="0">
              <a:lnSpc>
                <a:spcPct val="100000"/>
              </a:lnSpc>
              <a:spcBef>
                <a:spcPts val="0"/>
              </a:spcBef>
              <a:spcAft>
                <a:spcPts val="0"/>
              </a:spcAft>
              <a:buClr>
                <a:schemeClr val="dk2"/>
              </a:buClr>
              <a:buSzPts val="2600"/>
              <a:buFont typeface="Barlow"/>
              <a:buChar char="▫"/>
              <a:defRPr sz="2600" b="0" i="0" u="none" strike="noStrike" cap="none">
                <a:solidFill>
                  <a:schemeClr val="dk1"/>
                </a:solidFill>
                <a:latin typeface="Barlow"/>
                <a:ea typeface="Barlow"/>
                <a:cs typeface="Barlow"/>
                <a:sym typeface="Barlow"/>
              </a:defRPr>
            </a:lvl3pPr>
            <a:lvl4pPr marL="1828800" marR="0" lvl="3"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4pPr>
            <a:lvl5pPr marL="2286000" marR="0" lvl="4"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5pPr>
            <a:lvl6pPr marL="2743200" marR="0" lvl="5"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6pPr>
            <a:lvl7pPr marL="3200400" marR="0" lvl="6"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7pPr>
            <a:lvl8pPr marL="3657600" marR="0" lvl="7"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8pPr>
            <a:lvl9pPr marL="4114800" marR="0" lvl="8" indent="-393700" algn="l" rtl="0">
              <a:lnSpc>
                <a:spcPct val="100000"/>
              </a:lnSpc>
              <a:spcBef>
                <a:spcPts val="0"/>
              </a:spcBef>
              <a:spcAft>
                <a:spcPts val="0"/>
              </a:spcAft>
              <a:buClr>
                <a:schemeClr val="dk1"/>
              </a:buClr>
              <a:buSzPts val="2600"/>
              <a:buFont typeface="Barlow"/>
              <a:buChar char="■"/>
              <a:defRPr sz="2600" b="0" i="0" u="none" strike="noStrike" cap="none">
                <a:solidFill>
                  <a:schemeClr val="dk1"/>
                </a:solidFill>
                <a:latin typeface="Barlow"/>
                <a:ea typeface="Barlow"/>
                <a:cs typeface="Barlow"/>
                <a:sym typeface="Barlow"/>
              </a:defRPr>
            </a:lvl9pPr>
          </a:lstStyle>
          <a:p>
            <a:endParaRPr/>
          </a:p>
        </p:txBody>
      </p:sp>
      <p:sp>
        <p:nvSpPr>
          <p:cNvPr id="12" name="Google Shape;12;p5"/>
          <p:cNvSpPr txBox="1">
            <a:spLocks noGrp="1"/>
          </p:cNvSpPr>
          <p:nvPr>
            <p:ph type="sldNum" idx="12"/>
          </p:nvPr>
        </p:nvSpPr>
        <p:spPr>
          <a:xfrm>
            <a:off x="8750401" y="5808300"/>
            <a:ext cx="393600" cy="524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1pPr>
            <a:lvl2pPr marL="0" marR="0" lvl="1"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2pPr>
            <a:lvl3pPr marL="0" marR="0" lvl="2"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3pPr>
            <a:lvl4pPr marL="0" marR="0" lvl="3"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4pPr>
            <a:lvl5pPr marL="0" marR="0" lvl="4"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5pPr>
            <a:lvl6pPr marL="0" marR="0" lvl="5"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6pPr>
            <a:lvl7pPr marL="0" marR="0" lvl="6"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7pPr>
            <a:lvl8pPr marL="0" marR="0" lvl="7"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8pPr>
            <a:lvl9pPr marL="0" marR="0" lvl="8" indent="0" algn="ctr" rtl="0">
              <a:lnSpc>
                <a:spcPct val="100000"/>
              </a:lnSpc>
              <a:spcBef>
                <a:spcPts val="0"/>
              </a:spcBef>
              <a:spcAft>
                <a:spcPts val="0"/>
              </a:spcAft>
              <a:buClr>
                <a:srgbClr val="000000"/>
              </a:buClr>
              <a:buSzPts val="1600"/>
              <a:buFont typeface="Arial"/>
              <a:buNone/>
              <a:defRPr sz="1200" b="1" i="0" u="none" strike="noStrike" cap="none">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95" r:id="rId1"/>
    <p:sldLayoutId id="2147483796"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VRqh8duHUye3wa0rPYalRfh4yUXF5nLG/view" TargetMode="External"/><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8" Type="http://schemas.openxmlformats.org/officeDocument/2006/relationships/hyperlink" Target="https://drive.google.com/file/d/1379UFtkc4pdpw_zHfOUWCrml5wovHfOe/view?usp=sharing" TargetMode="External"/><Relationship Id="rId3" Type="http://schemas.openxmlformats.org/officeDocument/2006/relationships/hyperlink" Target="https://drive.google.com/file/d/1R2g6N2kcrlfUSnApzfduTeKnwi3YKgPc/view?usp=sharing" TargetMode="External"/><Relationship Id="rId7" Type="http://schemas.openxmlformats.org/officeDocument/2006/relationships/hyperlink" Target="https://drive.google.com/file/d/1ho681ZWdQXOt_36OdSv2kXuYYx0OrceV/view?usp=sharing" TargetMode="External"/><Relationship Id="rId2" Type="http://schemas.openxmlformats.org/officeDocument/2006/relationships/notesSlide" Target="../notesSlides/notesSlide30.xml"/><Relationship Id="rId1" Type="http://schemas.openxmlformats.org/officeDocument/2006/relationships/slideLayout" Target="../slideLayouts/slideLayout68.xml"/><Relationship Id="rId6" Type="http://schemas.openxmlformats.org/officeDocument/2006/relationships/hyperlink" Target="https://drive.google.com/file/d/1ZRReYQnwYq995HnHRlt-ZgSK-yGVdkvC/view?usp=sharing" TargetMode="External"/><Relationship Id="rId5" Type="http://schemas.openxmlformats.org/officeDocument/2006/relationships/hyperlink" Target="https://drive.google.com/file/d/1W7eiTqBk_IcJXUDSfSTR_b0FGHilEYyk/view?usp=sharing" TargetMode="External"/><Relationship Id="rId4" Type="http://schemas.openxmlformats.org/officeDocument/2006/relationships/hyperlink" Target="https://drive.google.com/file/d/1MwVX6cj8QlYdbSCFbnzUYZr6bwvTKz1K/view?usp=sharing" TargetMode="External"/><Relationship Id="rId9" Type="http://schemas.openxmlformats.org/officeDocument/2006/relationships/hyperlink" Target="https://slu.skillport.com/skillportfe/main.action?path=summary/CUSTOMER_DEFINED/_scorm12_spslu_businessmanagerblanketorder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u.edu/business-finance/departments-and-offices/financial-services/year-end-processing/year-end-calendar.php" TargetMode="External"/><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hyperlink" Target="https://slu.zoom.us/meeting/register/tJwod--hrjksHtUnoxPqASqvLpwZw9nRnLF8" TargetMode="External"/><Relationship Id="rId7" Type="http://schemas.openxmlformats.org/officeDocument/2006/relationships/hyperlink" Target="https://www.slu.edu/business-finance/departments-and-offices/financial-services/year-end-processing/year-end-requisitioning-procedure.php" TargetMode="External"/><Relationship Id="rId2" Type="http://schemas.openxmlformats.org/officeDocument/2006/relationships/notesSlide" Target="../notesSlides/notesSlide35.xml"/><Relationship Id="rId1" Type="http://schemas.openxmlformats.org/officeDocument/2006/relationships/slideLayout" Target="../slideLayouts/slideLayout68.xml"/><Relationship Id="rId6" Type="http://schemas.openxmlformats.org/officeDocument/2006/relationships/hyperlink" Target="https://www.slu.edu/business-finance/departments-and-offices/financial-services/year-end-processing/index.php" TargetMode="External"/><Relationship Id="rId5" Type="http://schemas.openxmlformats.org/officeDocument/2006/relationships/hyperlink" Target="https://slu.zoom.us/meeting/register/tJIqdOmgrDovEtdDFiEgf_PwtTcRFS9WjbVq" TargetMode="External"/><Relationship Id="rId4" Type="http://schemas.openxmlformats.org/officeDocument/2006/relationships/hyperlink" Target="https://slu.zoom.us/meeting/register/tJcodu6hrzIuGdVuRZKxAx8VR5Bkx95GWm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hyperlink" Target="mailto:HR@slu.edu" TargetMode="External"/><Relationship Id="rId2" Type="http://schemas.openxmlformats.org/officeDocument/2006/relationships/notesSlide" Target="../notesSlides/notesSlide5.xm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slu.edu/human-resources/performance-and-pay/payroll/calendars.php"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SKpNeKo56A_jU23oceMOPXcmUlGBbadc/view" TargetMode="External"/><Relationship Id="rId2" Type="http://schemas.openxmlformats.org/officeDocument/2006/relationships/notesSlide" Target="../notesSlides/notesSlide9.xml"/><Relationship Id="rId1" Type="http://schemas.openxmlformats.org/officeDocument/2006/relationships/slideLayout" Target="../slideLayouts/slideLayout5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Business Manager Meeting</a:t>
            </a:r>
          </a:p>
        </p:txBody>
      </p:sp>
      <p:sp>
        <p:nvSpPr>
          <p:cNvPr id="8" name="Content Placeholder 7"/>
          <p:cNvSpPr>
            <a:spLocks noGrp="1"/>
          </p:cNvSpPr>
          <p:nvPr>
            <p:ph type="subTitle" idx="1"/>
          </p:nvPr>
        </p:nvSpPr>
        <p:spPr/>
        <p:txBody>
          <a:bodyPr>
            <a:normAutofit/>
          </a:bodyPr>
          <a:lstStyle/>
          <a:p>
            <a:pPr marL="457200" lvl="1" indent="0">
              <a:buNone/>
            </a:pPr>
            <a:r>
              <a:rPr lang="en-US" dirty="0">
                <a:solidFill>
                  <a:schemeClr val="tx1"/>
                </a:solidFill>
              </a:rPr>
              <a:t>June 10, 2021</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406012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25" y="1358175"/>
            <a:ext cx="3706500" cy="106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Volunteer Reminders</a:t>
            </a:r>
            <a:endParaRPr/>
          </a:p>
        </p:txBody>
      </p:sp>
      <p:sp>
        <p:nvSpPr>
          <p:cNvPr id="113" name="Google Shape;113;p20"/>
          <p:cNvSpPr txBox="1">
            <a:spLocks noGrp="1"/>
          </p:cNvSpPr>
          <p:nvPr>
            <p:ph type="body" idx="1"/>
          </p:nvPr>
        </p:nvSpPr>
        <p:spPr>
          <a:xfrm>
            <a:off x="4644675" y="1310000"/>
            <a:ext cx="4166400" cy="409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solidFill>
                  <a:srgbClr val="000000"/>
                </a:solidFill>
              </a:rPr>
              <a:t>No longer using paper volunteer form, need to enter in</a:t>
            </a:r>
            <a:r>
              <a:rPr lang="en" sz="1800"/>
              <a:t> </a:t>
            </a:r>
            <a:r>
              <a:rPr lang="en" sz="1800" u="sng">
                <a:solidFill>
                  <a:schemeClr val="hlink"/>
                </a:solidFill>
                <a:hlinkClick r:id="rId3"/>
              </a:rPr>
              <a:t>Workday</a:t>
            </a:r>
            <a:endParaRPr sz="1800"/>
          </a:p>
          <a:p>
            <a:pPr marL="457200" lvl="0" indent="-342900" algn="l" rtl="0">
              <a:spcBef>
                <a:spcPts val="0"/>
              </a:spcBef>
              <a:spcAft>
                <a:spcPts val="0"/>
              </a:spcAft>
              <a:buClr>
                <a:srgbClr val="000000"/>
              </a:buClr>
              <a:buSzPts val="1800"/>
              <a:buChar char="●"/>
            </a:pPr>
            <a:r>
              <a:rPr lang="en" sz="1800">
                <a:solidFill>
                  <a:srgbClr val="000000"/>
                </a:solidFill>
              </a:rPr>
              <a:t>Create position for volunteer</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Complete Contract Contingent Worker business process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HR will initiate CBC &amp; drug screen for volunteers as needed</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Business managers will need to send out onboarding email with SLU login credentials</a:t>
            </a:r>
            <a:endParaRPr sz="1800">
              <a:solidFill>
                <a:srgbClr val="000000"/>
              </a:solidFill>
            </a:endParaRPr>
          </a:p>
        </p:txBody>
      </p:sp>
      <p:sp>
        <p:nvSpPr>
          <p:cNvPr id="114" name="Google Shape;114;p20"/>
          <p:cNvSpPr txBox="1"/>
          <p:nvPr/>
        </p:nvSpPr>
        <p:spPr>
          <a:xfrm>
            <a:off x="992375" y="5008400"/>
            <a:ext cx="248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solidFill>
                <a:schemeClr val="lt1"/>
              </a:solidFill>
              <a:latin typeface="Roboto"/>
              <a:ea typeface="Roboto"/>
              <a:cs typeface="Roboto"/>
              <a:sym typeface="Roboto"/>
            </a:endParaRPr>
          </a:p>
        </p:txBody>
      </p:sp>
      <p:pic>
        <p:nvPicPr>
          <p:cNvPr id="115" name="Google Shape;115;p20"/>
          <p:cNvPicPr preferRelativeResize="0"/>
          <p:nvPr/>
        </p:nvPicPr>
        <p:blipFill>
          <a:blip r:embed="rId4">
            <a:alphaModFix/>
          </a:blip>
          <a:stretch>
            <a:fillRect/>
          </a:stretch>
        </p:blipFill>
        <p:spPr>
          <a:xfrm>
            <a:off x="81775" y="2961925"/>
            <a:ext cx="4166400" cy="2208450"/>
          </a:xfrm>
          <a:prstGeom prst="rect">
            <a:avLst/>
          </a:prstGeom>
          <a:noFill/>
          <a:ln>
            <a:noFill/>
          </a:ln>
        </p:spPr>
      </p:pic>
    </p:spTree>
    <p:extLst>
      <p:ext uri="{BB962C8B-B14F-4D97-AF65-F5344CB8AC3E}">
        <p14:creationId xmlns:p14="http://schemas.microsoft.com/office/powerpoint/2010/main" val="407458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11418" y="2243470"/>
            <a:ext cx="4721164" cy="1815882"/>
          </a:xfrm>
          <a:prstGeom prst="rect">
            <a:avLst/>
          </a:prstGeom>
          <a:noFill/>
        </p:spPr>
        <p:txBody>
          <a:bodyPr wrap="none" rtlCol="0">
            <a:spAutoFit/>
          </a:bodyPr>
          <a:lstStyle/>
          <a:p>
            <a:pPr algn="ctr"/>
            <a:r>
              <a:rPr lang="en-US" sz="3200" b="1" dirty="0">
                <a:solidFill>
                  <a:srgbClr val="4F81BD">
                    <a:lumMod val="75000"/>
                  </a:srgbClr>
                </a:solidFill>
                <a:latin typeface="Times New Roman" panose="02020603050405020304" pitchFamily="18" charset="0"/>
                <a:cs typeface="Times New Roman" panose="02020603050405020304" pitchFamily="18" charset="0"/>
              </a:rPr>
              <a:t>FY21 Estimate vs. Budget</a:t>
            </a:r>
          </a:p>
          <a:p>
            <a:pPr algn="ctr"/>
            <a:endParaRPr lang="en-US" sz="1600" b="1" dirty="0">
              <a:solidFill>
                <a:srgbClr val="4F81BD">
                  <a:lumMod val="75000"/>
                </a:srgbClr>
              </a:solidFill>
              <a:latin typeface="Times New Roman" panose="02020603050405020304" pitchFamily="18" charset="0"/>
              <a:cs typeface="Times New Roman" panose="02020603050405020304" pitchFamily="18" charset="0"/>
            </a:endParaRPr>
          </a:p>
          <a:p>
            <a:pPr algn="ctr"/>
            <a:r>
              <a:rPr lang="en-US" sz="3200" b="1" dirty="0">
                <a:solidFill>
                  <a:srgbClr val="4F81BD">
                    <a:lumMod val="75000"/>
                  </a:srgbClr>
                </a:solidFill>
                <a:latin typeface="Times New Roman" panose="02020603050405020304" pitchFamily="18" charset="0"/>
                <a:cs typeface="Times New Roman" panose="02020603050405020304" pitchFamily="18" charset="0"/>
              </a:rPr>
              <a:t>May 6, 2021</a:t>
            </a:r>
          </a:p>
          <a:p>
            <a:pPr algn="ctr"/>
            <a:endParaRPr lang="en-US" sz="3200" b="1" dirty="0">
              <a:solidFill>
                <a:srgbClr val="4F81BD">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2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20747" y="57766"/>
            <a:ext cx="4702506" cy="584775"/>
          </a:xfrm>
          <a:prstGeom prst="rect">
            <a:avLst/>
          </a:prstGeom>
        </p:spPr>
        <p:txBody>
          <a:bodyPr wrap="none" anchor="ctr">
            <a:spAutoFit/>
          </a:bodyPr>
          <a:lstStyle/>
          <a:p>
            <a:pPr algn="ctr"/>
            <a:r>
              <a:rPr lang="en-US" sz="3200" b="1" dirty="0">
                <a:solidFill>
                  <a:srgbClr val="4F81BD">
                    <a:lumMod val="75000"/>
                  </a:srgbClr>
                </a:solidFill>
                <a:latin typeface="Times New Roman" panose="02020603050405020304" pitchFamily="18" charset="0"/>
                <a:cs typeface="Times New Roman" panose="02020603050405020304" pitchFamily="18" charset="0"/>
              </a:rPr>
              <a:t>FY21 Estimate Vs Budget</a:t>
            </a:r>
          </a:p>
        </p:txBody>
      </p:sp>
      <p:graphicFrame>
        <p:nvGraphicFramePr>
          <p:cNvPr id="3" name="Table 2"/>
          <p:cNvGraphicFramePr>
            <a:graphicFrameLocks noGrp="1"/>
          </p:cNvGraphicFramePr>
          <p:nvPr/>
        </p:nvGraphicFramePr>
        <p:xfrm>
          <a:off x="476621" y="781737"/>
          <a:ext cx="8190759" cy="4628211"/>
        </p:xfrm>
        <a:graphic>
          <a:graphicData uri="http://schemas.openxmlformats.org/drawingml/2006/table">
            <a:tbl>
              <a:tblPr firstRow="1" bandRow="1">
                <a:tableStyleId>{073A0DAA-6AF3-43AB-8588-CEC1D06C72B9}</a:tableStyleId>
              </a:tblPr>
              <a:tblGrid>
                <a:gridCol w="3073718">
                  <a:extLst>
                    <a:ext uri="{9D8B030D-6E8A-4147-A177-3AD203B41FA5}">
                      <a16:colId xmlns:a16="http://schemas.microsoft.com/office/drawing/2014/main" val="20000"/>
                    </a:ext>
                  </a:extLst>
                </a:gridCol>
                <a:gridCol w="1300480">
                  <a:extLst>
                    <a:ext uri="{9D8B030D-6E8A-4147-A177-3AD203B41FA5}">
                      <a16:colId xmlns:a16="http://schemas.microsoft.com/office/drawing/2014/main" val="20001"/>
                    </a:ext>
                  </a:extLst>
                </a:gridCol>
                <a:gridCol w="1319530">
                  <a:extLst>
                    <a:ext uri="{9D8B030D-6E8A-4147-A177-3AD203B41FA5}">
                      <a16:colId xmlns:a16="http://schemas.microsoft.com/office/drawing/2014/main" val="20002"/>
                    </a:ext>
                  </a:extLst>
                </a:gridCol>
                <a:gridCol w="1437005">
                  <a:extLst>
                    <a:ext uri="{9D8B030D-6E8A-4147-A177-3AD203B41FA5}">
                      <a16:colId xmlns:a16="http://schemas.microsoft.com/office/drawing/2014/main" val="20003"/>
                    </a:ext>
                  </a:extLst>
                </a:gridCol>
                <a:gridCol w="1060026">
                  <a:extLst>
                    <a:ext uri="{9D8B030D-6E8A-4147-A177-3AD203B41FA5}">
                      <a16:colId xmlns:a16="http://schemas.microsoft.com/office/drawing/2014/main" val="20004"/>
                    </a:ext>
                  </a:extLst>
                </a:gridCol>
              </a:tblGrid>
              <a:tr h="661173">
                <a:tc>
                  <a:txBody>
                    <a:bodyPr/>
                    <a:lstStyle/>
                    <a:p>
                      <a:endParaRPr lang="en-US" sz="2800" b="1" kern="1200" dirty="0">
                        <a:solidFill>
                          <a:srgbClr val="4F81BD">
                            <a:lumMod val="75000"/>
                          </a:srgbClr>
                        </a:solidFill>
                        <a:latin typeface="Times New Roman" panose="02020603050405020304" pitchFamily="18" charset="0"/>
                        <a:ea typeface="+mn-ea"/>
                        <a:cs typeface="Times New Roman" panose="02020603050405020304" pitchFamily="18"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800" b="0" dirty="0">
                          <a:solidFill>
                            <a:sysClr val="windowText" lastClr="000000"/>
                          </a:solidFill>
                          <a:latin typeface="Times New Roman" panose="02020603050405020304" pitchFamily="18" charset="0"/>
                          <a:cs typeface="Times New Roman" panose="02020603050405020304" pitchFamily="18" charset="0"/>
                        </a:rPr>
                        <a:t>Fav/(Unfav)</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61173">
                <a:tc>
                  <a:txBody>
                    <a:bodyPr/>
                    <a:lstStyle/>
                    <a:p>
                      <a:r>
                        <a:rPr lang="en-US" sz="2800" b="0" kern="1200" dirty="0">
                          <a:solidFill>
                            <a:sysClr val="windowText" lastClr="000000"/>
                          </a:solidFill>
                          <a:latin typeface="Times New Roman" panose="02020603050405020304" pitchFamily="18" charset="0"/>
                          <a:ea typeface="+mn-ea"/>
                          <a:cs typeface="Times New Roman" panose="02020603050405020304" pitchFamily="18" charset="0"/>
                        </a:rPr>
                        <a:t>($ in millions)</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0" dirty="0">
                          <a:solidFill>
                            <a:sysClr val="windowText" lastClr="000000"/>
                          </a:solidFill>
                          <a:latin typeface="Times New Roman" panose="02020603050405020304" pitchFamily="18" charset="0"/>
                          <a:cs typeface="Times New Roman" panose="02020603050405020304" pitchFamily="18" charset="0"/>
                        </a:rPr>
                        <a:t>FY21E</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ysClr val="windowText" lastClr="000000"/>
                          </a:solidFill>
                          <a:latin typeface="Times New Roman" panose="02020603050405020304" pitchFamily="18" charset="0"/>
                          <a:cs typeface="Times New Roman" panose="02020603050405020304" pitchFamily="18" charset="0"/>
                        </a:rPr>
                        <a:t>FY21B</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ysClr val="windowText" lastClr="000000"/>
                          </a:solidFill>
                          <a:latin typeface="Times New Roman" panose="02020603050405020304" pitchFamily="18" charset="0"/>
                          <a:cs typeface="Times New Roman" panose="02020603050405020304" pitchFamily="18" charset="0"/>
                        </a:rPr>
                        <a:t>Amount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ysClr val="windowText" lastClr="000000"/>
                          </a:solidFill>
                          <a:latin typeface="Times New Roman" panose="02020603050405020304" pitchFamily="18" charset="0"/>
                          <a:cs typeface="Times New Roman" panose="02020603050405020304" pitchFamily="18" charset="0"/>
                        </a:rPr>
                        <a: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1173">
                <a:tc>
                  <a:txBody>
                    <a:bodyPr/>
                    <a:lstStyle/>
                    <a:p>
                      <a:r>
                        <a:rPr lang="en-US" sz="2800" b="0" dirty="0">
                          <a:solidFill>
                            <a:sysClr val="windowText" lastClr="000000"/>
                          </a:solidFill>
                          <a:latin typeface="Times New Roman" panose="02020603050405020304" pitchFamily="18" charset="0"/>
                          <a:cs typeface="Times New Roman" panose="02020603050405020304" pitchFamily="18" charset="0"/>
                        </a:rPr>
                        <a:t>Revenue</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$832.8</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$831.1</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Times New Roman" panose="02020603050405020304" pitchFamily="18" charset="0"/>
                          <a:cs typeface="Times New Roman" panose="02020603050405020304" pitchFamily="18" charset="0"/>
                        </a:rPr>
                        <a:t>$1.7</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0.2</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1173">
                <a:tc>
                  <a:txBody>
                    <a:bodyPr/>
                    <a:lstStyle/>
                    <a:p>
                      <a:r>
                        <a:rPr lang="en-US" sz="2800" b="0" dirty="0">
                          <a:solidFill>
                            <a:sysClr val="windowText" lastClr="000000"/>
                          </a:solidFill>
                          <a:latin typeface="Times New Roman" panose="02020603050405020304" pitchFamily="18" charset="0"/>
                          <a:cs typeface="Times New Roman" panose="02020603050405020304" pitchFamily="18" charset="0"/>
                        </a:rPr>
                        <a:t>Compensation Exp.</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554.2</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553.0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rgbClr val="FF0000"/>
                          </a:solidFill>
                          <a:latin typeface="Times New Roman" panose="02020603050405020304" pitchFamily="18" charset="0"/>
                          <a:cs typeface="Times New Roman" panose="02020603050405020304" pitchFamily="18" charset="0"/>
                        </a:rPr>
                        <a:t>(1.2)</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(0.2)</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539804"/>
                  </a:ext>
                </a:extLst>
              </a:tr>
              <a:tr h="661173">
                <a:tc>
                  <a:txBody>
                    <a:bodyPr/>
                    <a:lstStyle/>
                    <a:p>
                      <a:r>
                        <a:rPr lang="en-US" sz="2800" b="0" dirty="0">
                          <a:solidFill>
                            <a:sysClr val="windowText" lastClr="000000"/>
                          </a:solidFill>
                          <a:latin typeface="Times New Roman" panose="02020603050405020304" pitchFamily="18" charset="0"/>
                          <a:cs typeface="Times New Roman" panose="02020603050405020304" pitchFamily="18" charset="0"/>
                        </a:rPr>
                        <a:t>General</a:t>
                      </a:r>
                      <a:r>
                        <a:rPr lang="en-US" sz="2800" b="0" baseline="0" dirty="0">
                          <a:solidFill>
                            <a:sysClr val="windowText" lastClr="000000"/>
                          </a:solidFill>
                          <a:latin typeface="Times New Roman" panose="02020603050405020304" pitchFamily="18" charset="0"/>
                          <a:cs typeface="Times New Roman" panose="02020603050405020304" pitchFamily="18" charset="0"/>
                        </a:rPr>
                        <a:t> Expense</a:t>
                      </a: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284.1</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282.6</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rgbClr val="FF0000"/>
                          </a:solidFill>
                          <a:latin typeface="Times New Roman" panose="02020603050405020304" pitchFamily="18" charset="0"/>
                          <a:cs typeface="Times New Roman" panose="02020603050405020304" pitchFamily="18" charset="0"/>
                        </a:rPr>
                        <a:t>(1.5)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rgbClr val="FF0000"/>
                          </a:solidFill>
                          <a:latin typeface="Times New Roman" panose="02020603050405020304" pitchFamily="18" charset="0"/>
                          <a:cs typeface="Times New Roman" panose="02020603050405020304" pitchFamily="18" charset="0"/>
                        </a:rPr>
                        <a:t>(0.5)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1173">
                <a:tc>
                  <a:txBody>
                    <a:bodyPr/>
                    <a:lstStyle/>
                    <a:p>
                      <a:r>
                        <a:rPr lang="en-US" sz="2800" b="0" dirty="0">
                          <a:solidFill>
                            <a:sysClr val="windowText" lastClr="000000"/>
                          </a:solidFill>
                          <a:latin typeface="Times New Roman" panose="02020603050405020304" pitchFamily="18" charset="0"/>
                          <a:cs typeface="Times New Roman" panose="02020603050405020304" pitchFamily="18" charset="0"/>
                        </a:rPr>
                        <a:t>COVID</a:t>
                      </a:r>
                      <a:r>
                        <a:rPr lang="en-US" sz="2800" b="0" baseline="0" dirty="0">
                          <a:solidFill>
                            <a:sysClr val="windowText" lastClr="000000"/>
                          </a:solidFill>
                          <a:latin typeface="Times New Roman" panose="02020603050405020304" pitchFamily="18" charset="0"/>
                          <a:cs typeface="Times New Roman" panose="02020603050405020304" pitchFamily="18" charset="0"/>
                        </a:rPr>
                        <a:t> relief</a:t>
                      </a: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9.0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Times New Roman" panose="02020603050405020304" pitchFamily="18" charset="0"/>
                          <a:cs typeface="Times New Roman" panose="02020603050405020304" pitchFamily="18" charset="0"/>
                        </a:rPr>
                        <a:t>9.0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a:solidFill>
                            <a:schemeClr val="tx1"/>
                          </a:solidFill>
                          <a:latin typeface="Times New Roman" panose="02020603050405020304" pitchFamily="18" charset="0"/>
                          <a:cs typeface="Times New Roman" panose="02020603050405020304" pitchFamily="18" charset="0"/>
                        </a:rPr>
                        <a: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1173">
                <a:tc>
                  <a:txBody>
                    <a:bodyPr/>
                    <a:lstStyle/>
                    <a:p>
                      <a:r>
                        <a:rPr lang="en-US" sz="2800" b="0" dirty="0">
                          <a:solidFill>
                            <a:sysClr val="windowText" lastClr="000000"/>
                          </a:solidFill>
                          <a:latin typeface="Times New Roman" panose="02020603050405020304" pitchFamily="18" charset="0"/>
                          <a:cs typeface="Times New Roman" panose="02020603050405020304" pitchFamily="18" charset="0"/>
                        </a:rPr>
                        <a:t>Operating </a:t>
                      </a:r>
                      <a:r>
                        <a:rPr lang="en-US" sz="2800" b="0" baseline="0" dirty="0">
                          <a:solidFill>
                            <a:sysClr val="windowText" lastClr="000000"/>
                          </a:solidFill>
                          <a:latin typeface="Times New Roman" panose="02020603050405020304" pitchFamily="18" charset="0"/>
                          <a:cs typeface="Times New Roman" panose="02020603050405020304" pitchFamily="18" charset="0"/>
                        </a:rPr>
                        <a:t>Profit</a:t>
                      </a: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$3.5</a:t>
                      </a:r>
                      <a:r>
                        <a:rPr lang="en-US" sz="2800" b="0" baseline="0" dirty="0">
                          <a:solidFill>
                            <a:sysClr val="windowText" lastClr="000000"/>
                          </a:solidFill>
                          <a:latin typeface="Times New Roman" panose="02020603050405020304" pitchFamily="18" charset="0"/>
                          <a:cs typeface="Times New Roman" panose="02020603050405020304" pitchFamily="18" charset="0"/>
                        </a:rPr>
                        <a:t> </a:t>
                      </a:r>
                      <a:endParaRPr lang="en-US" sz="28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ysClr val="windowText" lastClr="000000"/>
                          </a:solidFill>
                          <a:latin typeface="Times New Roman" panose="02020603050405020304" pitchFamily="18" charset="0"/>
                          <a:cs typeface="Times New Roman" panose="02020603050405020304" pitchFamily="18" charset="0"/>
                        </a:rPr>
                        <a:t>$(4.5)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b="0" dirty="0">
                          <a:solidFill>
                            <a:schemeClr val="tx1"/>
                          </a:solidFill>
                          <a:latin typeface="Times New Roman" panose="02020603050405020304" pitchFamily="18" charset="0"/>
                          <a:cs typeface="Times New Roman" panose="02020603050405020304" pitchFamily="18" charset="0"/>
                        </a:rPr>
                        <a:t>$8.0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baseline="0" dirty="0">
                          <a:solidFill>
                            <a:schemeClr val="tx1"/>
                          </a:solidFill>
                          <a:latin typeface="Times New Roman" panose="02020603050405020304" pitchFamily="18" charset="0"/>
                          <a:cs typeface="Times New Roman" panose="02020603050405020304" pitchFamily="18" charset="0"/>
                        </a:rPr>
                        <a:t>177.6  </a:t>
                      </a:r>
                      <a:endParaRPr lang="en-US" sz="2800" b="0" dirty="0">
                        <a:solidFill>
                          <a:schemeClr val="tx1"/>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897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765128"/>
            <a:ext cx="8229600" cy="6668492"/>
          </a:xfrm>
          <a:prstGeom prst="rect">
            <a:avLst/>
          </a:prstGeom>
          <a:noFill/>
        </p:spPr>
        <p:txBody>
          <a:bodyPr wrap="square" rtlCol="0">
            <a:spAutoFit/>
          </a:bodyPr>
          <a:lstStyle/>
          <a:p>
            <a:pPr algn="ctr"/>
            <a:r>
              <a:rPr lang="en-US" sz="1600" u="sng" dirty="0">
                <a:latin typeface="Times New Roman" panose="02020603050405020304" pitchFamily="18" charset="0"/>
                <a:cs typeface="Times New Roman" panose="02020603050405020304" pitchFamily="18" charset="0"/>
              </a:rPr>
              <a:t>$3.5 Operating Profit - $8.0 Favorable Vs. Budget</a:t>
            </a:r>
          </a:p>
          <a:p>
            <a:endParaRPr lang="en-US" sz="800" dirty="0">
              <a:solidFill>
                <a:prstClr val="black"/>
              </a:solidFill>
              <a:latin typeface="Times New Roman" panose="02020603050405020304" pitchFamily="18" charset="0"/>
              <a:cs typeface="Times New Roman" panose="02020603050405020304" pitchFamily="18" charset="0"/>
            </a:endParaRPr>
          </a:p>
          <a:p>
            <a:pPr algn="ctr"/>
            <a:r>
              <a:rPr lang="en-US" sz="1600" u="sng" dirty="0">
                <a:solidFill>
                  <a:prstClr val="black"/>
                </a:solidFill>
                <a:latin typeface="Times New Roman" panose="02020603050405020304" pitchFamily="18" charset="0"/>
                <a:cs typeface="Times New Roman" panose="02020603050405020304" pitchFamily="18" charset="0"/>
              </a:rPr>
              <a:t>Key Drivers – Favorable/(Unfavorable)</a:t>
            </a:r>
          </a:p>
          <a:p>
            <a:endParaRPr lang="en-US" sz="1600" u="sng" dirty="0">
              <a:solidFill>
                <a:prstClr val="black"/>
              </a:solidFill>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$(8.9) lower estimated contributions for general purposes and scholarships anticipated as giving early was impacted by COVID;</a:t>
            </a:r>
          </a:p>
          <a:p>
            <a:pPr>
              <a:spcAft>
                <a:spcPts val="400"/>
              </a:spcAft>
            </a:pPr>
            <a:endParaRPr lang="en-US" sz="800" dirty="0">
              <a:solidFill>
                <a:srgbClr val="FF0000"/>
              </a:solidFill>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$8.7 additional tuition revenue as the decline in enrollment was only 2% vs. budgeted 4% for the fall combined with spring returns exceeding expectations;</a:t>
            </a:r>
          </a:p>
          <a:p>
            <a:pPr marL="342900" indent="-342900">
              <a:spcAft>
                <a:spcPts val="4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$6.9 lower spending across the University for travel, training, supplies, minor equipment, etc.;</a:t>
            </a:r>
          </a:p>
          <a:p>
            <a:pPr marL="342900" indent="-342900">
              <a:spcAft>
                <a:spcPts val="4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$6.9 distribution of CARES and Missouri funds not budgeted (</a:t>
            </a:r>
            <a:r>
              <a:rPr lang="en-US" sz="1600" dirty="0" err="1">
                <a:latin typeface="Times New Roman" panose="02020603050405020304" pitchFamily="18" charset="0"/>
                <a:cs typeface="Times New Roman" panose="02020603050405020304" pitchFamily="18" charset="0"/>
              </a:rPr>
              <a:t>SluCare</a:t>
            </a:r>
            <a:r>
              <a:rPr lang="en-US" sz="1600" dirty="0">
                <a:latin typeface="Times New Roman" panose="02020603050405020304" pitchFamily="18" charset="0"/>
                <a:cs typeface="Times New Roman" panose="02020603050405020304" pitchFamily="18" charset="0"/>
              </a:rPr>
              <a:t> also aided by $2.1);</a:t>
            </a:r>
          </a:p>
          <a:p>
            <a:pPr>
              <a:spcAft>
                <a:spcPts val="400"/>
              </a:spcAft>
            </a:pPr>
            <a:endParaRPr lang="en-US" sz="800" dirty="0">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$(5.2) lower room and board from fewer students staying on campus;</a:t>
            </a:r>
          </a:p>
          <a:p>
            <a:pPr>
              <a:spcAft>
                <a:spcPts val="400"/>
              </a:spcAft>
            </a:pPr>
            <a:endParaRPr lang="en-US" sz="800" dirty="0">
              <a:solidFill>
                <a:srgbClr val="FF0000"/>
              </a:solidFill>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$3.2 anticipated lapsing based on historical trends;</a:t>
            </a:r>
          </a:p>
          <a:p>
            <a:pPr>
              <a:spcAft>
                <a:spcPts val="400"/>
              </a:spcAft>
            </a:pPr>
            <a:endParaRPr lang="en-US" sz="800" dirty="0">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$(2.1) lower Athletics and Arena revenue due to cancelled events and limits on attendance;</a:t>
            </a:r>
          </a:p>
          <a:p>
            <a:pPr>
              <a:spcAft>
                <a:spcPts val="400"/>
              </a:spcAft>
            </a:pPr>
            <a:endParaRPr lang="en-US" sz="800" dirty="0">
              <a:solidFill>
                <a:prstClr val="black"/>
              </a:solidFill>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$(1.5) lower parking revenue primarily employees and events;</a:t>
            </a:r>
          </a:p>
          <a:p>
            <a:pPr>
              <a:spcAft>
                <a:spcPts val="400"/>
              </a:spcAft>
            </a:pPr>
            <a:endParaRPr lang="en-US" sz="800" dirty="0">
              <a:solidFill>
                <a:srgbClr val="FF0000"/>
              </a:solidFill>
              <a:latin typeface="Times New Roman" panose="02020603050405020304" pitchFamily="18" charset="0"/>
              <a:cs typeface="Times New Roman" panose="02020603050405020304" pitchFamily="18" charset="0"/>
            </a:endParaRPr>
          </a:p>
          <a:p>
            <a:pPr>
              <a:spcAft>
                <a:spcPts val="400"/>
              </a:spcAft>
            </a:pPr>
            <a:endParaRPr lang="en-US" dirty="0">
              <a:solidFill>
                <a:srgbClr val="FF0000"/>
              </a:solidFill>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spcAft>
                <a:spcPts val="400"/>
              </a:spcAft>
              <a:buFont typeface="Arial" panose="020B0604020202020204" pitchFamily="34" charset="0"/>
              <a:buChar char="•"/>
            </a:pPr>
            <a:endParaRPr lang="en-US" sz="1600" dirty="0">
              <a:solidFill>
                <a:prstClr val="black"/>
              </a:solidFill>
              <a:latin typeface="Times New Roman" panose="02020603050405020304" pitchFamily="18" charset="0"/>
              <a:cs typeface="Times New Roman" panose="02020603050405020304" pitchFamily="18" charset="0"/>
            </a:endParaRPr>
          </a:p>
          <a:p>
            <a:pPr>
              <a:spcAft>
                <a:spcPts val="400"/>
              </a:spcAft>
            </a:pPr>
            <a:endParaRPr lang="en-US" sz="1600" dirty="0">
              <a:solidFill>
                <a:prstClr val="black"/>
              </a:solidFill>
              <a:latin typeface="Times New Roman" panose="02020603050405020304" pitchFamily="18" charset="0"/>
              <a:cs typeface="Times New Roman" panose="02020603050405020304" pitchFamily="18" charset="0"/>
            </a:endParaRPr>
          </a:p>
          <a:p>
            <a:pPr>
              <a:spcAft>
                <a:spcPts val="400"/>
              </a:spcAft>
            </a:pPr>
            <a:endParaRPr lang="en-US" sz="1600" dirty="0">
              <a:solidFill>
                <a:prstClr val="black"/>
              </a:solidFill>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custDataLst>
              <p:tags r:id="rId1"/>
            </p:custDataLst>
          </p:nvPr>
        </p:nvSpPr>
        <p:spPr>
          <a:xfrm>
            <a:off x="654176" y="136221"/>
            <a:ext cx="7835649" cy="555442"/>
          </a:xfrm>
        </p:spPr>
        <p:txBody>
          <a:bodyPr>
            <a:noAutofit/>
          </a:bodyPr>
          <a:lstStyle/>
          <a:p>
            <a:pPr indent="-636588"/>
            <a:r>
              <a:rPr lang="en-US" sz="2000" b="1" dirty="0">
                <a:solidFill>
                  <a:srgbClr val="4F81BD">
                    <a:lumMod val="75000"/>
                  </a:srgbClr>
                </a:solidFill>
                <a:latin typeface="Times New Roman" panose="02020603050405020304" pitchFamily="18" charset="0"/>
                <a:ea typeface="+mn-ea"/>
                <a:cs typeface="Times New Roman" panose="02020603050405020304" pitchFamily="18" charset="0"/>
              </a:rPr>
              <a:t>Operating Profit FY21 Estimate Vs Budget </a:t>
            </a:r>
            <a:br>
              <a:rPr lang="en-US" sz="2000" b="1" dirty="0">
                <a:solidFill>
                  <a:srgbClr val="4F81BD">
                    <a:lumMod val="75000"/>
                  </a:srgbClr>
                </a:solidFill>
                <a:latin typeface="Times New Roman" panose="02020603050405020304" pitchFamily="18" charset="0"/>
                <a:ea typeface="+mn-ea"/>
                <a:cs typeface="Times New Roman" panose="02020603050405020304" pitchFamily="18" charset="0"/>
              </a:rPr>
            </a:br>
            <a:r>
              <a:rPr lang="en-US" sz="2000" b="1" dirty="0">
                <a:solidFill>
                  <a:srgbClr val="4F81BD">
                    <a:lumMod val="75000"/>
                  </a:srgbClr>
                </a:solidFill>
                <a:latin typeface="Times New Roman" panose="02020603050405020304" pitchFamily="18" charset="0"/>
                <a:ea typeface="+mn-ea"/>
                <a:cs typeface="Times New Roman" panose="02020603050405020304" pitchFamily="18" charset="0"/>
              </a:rPr>
              <a:t>($ in millions)</a:t>
            </a:r>
          </a:p>
        </p:txBody>
      </p:sp>
    </p:spTree>
    <p:extLst>
      <p:ext uri="{BB962C8B-B14F-4D97-AF65-F5344CB8AC3E}">
        <p14:creationId xmlns:p14="http://schemas.microsoft.com/office/powerpoint/2010/main" val="349280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2460" y="-364983"/>
            <a:ext cx="8229600" cy="1143000"/>
          </a:xfrm>
        </p:spPr>
        <p:txBody>
          <a:bodyPr/>
          <a:lstStyle/>
          <a:p>
            <a:r>
              <a:rPr lang="en-US" dirty="0"/>
              <a:t>FY22 </a:t>
            </a:r>
            <a:r>
              <a:rPr lang="en-US" sz="4000" dirty="0"/>
              <a:t>Budget</a:t>
            </a:r>
            <a:r>
              <a:rPr lang="en-US" dirty="0"/>
              <a:t> Resolution</a:t>
            </a:r>
          </a:p>
        </p:txBody>
      </p:sp>
      <p:sp>
        <p:nvSpPr>
          <p:cNvPr id="8" name="Content Placeholder 7"/>
          <p:cNvSpPr>
            <a:spLocks noGrp="1"/>
          </p:cNvSpPr>
          <p:nvPr>
            <p:ph idx="1"/>
          </p:nvPr>
        </p:nvSpPr>
        <p:spPr/>
        <p:txBody>
          <a:bodyPr>
            <a:normAutofit/>
          </a:bodyPr>
          <a:lstStyle/>
          <a:p>
            <a:pPr marL="0" marR="0" indent="0">
              <a:lnSpc>
                <a:spcPct val="107000"/>
              </a:lnSpc>
              <a:spcBef>
                <a:spcPts val="0"/>
              </a:spcBef>
              <a:spcAft>
                <a:spcPts val="800"/>
              </a:spcAft>
              <a:buNone/>
            </a:pPr>
            <a:endParaRPr lang="en-US" sz="2800" dirty="0"/>
          </a:p>
          <a:p>
            <a:pPr marL="0" indent="0">
              <a:buNone/>
            </a:pPr>
            <a:endParaRPr lang="en-US" dirty="0"/>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E42951E3-3534-4155-8364-B2F5663FA1E5}"/>
              </a:ext>
            </a:extLst>
          </p:cNvPr>
          <p:cNvPicPr>
            <a:picLocks noChangeAspect="1"/>
          </p:cNvPicPr>
          <p:nvPr/>
        </p:nvPicPr>
        <p:blipFill>
          <a:blip r:embed="rId4"/>
          <a:stretch>
            <a:fillRect/>
          </a:stretch>
        </p:blipFill>
        <p:spPr>
          <a:xfrm>
            <a:off x="228600" y="518975"/>
            <a:ext cx="8686800" cy="5443471"/>
          </a:xfrm>
          <a:prstGeom prst="rect">
            <a:avLst/>
          </a:prstGeom>
        </p:spPr>
      </p:pic>
    </p:spTree>
    <p:extLst>
      <p:ext uri="{BB962C8B-B14F-4D97-AF65-F5344CB8AC3E}">
        <p14:creationId xmlns:p14="http://schemas.microsoft.com/office/powerpoint/2010/main" val="186152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400" y="289033"/>
            <a:ext cx="5059205" cy="461665"/>
          </a:xfrm>
          <a:prstGeom prst="rect">
            <a:avLst/>
          </a:prstGeom>
        </p:spPr>
        <p:txBody>
          <a:bodyPr wrap="none">
            <a:sp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FY22 Budget Versus FY21 Estimate</a:t>
            </a:r>
            <a:endParaRPr lang="en-US" sz="2400" dirty="0">
              <a:solidFill>
                <a:prstClr val="black"/>
              </a:solidFill>
            </a:endParaRPr>
          </a:p>
        </p:txBody>
      </p:sp>
      <p:graphicFrame>
        <p:nvGraphicFramePr>
          <p:cNvPr id="3" name="Table 2"/>
          <p:cNvGraphicFramePr>
            <a:graphicFrameLocks noGrp="1"/>
          </p:cNvGraphicFramePr>
          <p:nvPr/>
        </p:nvGraphicFramePr>
        <p:xfrm>
          <a:off x="1088654" y="1323417"/>
          <a:ext cx="6966696" cy="3332472"/>
        </p:xfrm>
        <a:graphic>
          <a:graphicData uri="http://schemas.openxmlformats.org/drawingml/2006/table">
            <a:tbl>
              <a:tblPr firstRow="1" bandRow="1">
                <a:tableStyleId>{073A0DAA-6AF3-43AB-8588-CEC1D06C72B9}</a:tableStyleId>
              </a:tblPr>
              <a:tblGrid>
                <a:gridCol w="2625485">
                  <a:extLst>
                    <a:ext uri="{9D8B030D-6E8A-4147-A177-3AD203B41FA5}">
                      <a16:colId xmlns:a16="http://schemas.microsoft.com/office/drawing/2014/main" val="20000"/>
                    </a:ext>
                  </a:extLst>
                </a:gridCol>
                <a:gridCol w="1074414">
                  <a:extLst>
                    <a:ext uri="{9D8B030D-6E8A-4147-A177-3AD203B41FA5}">
                      <a16:colId xmlns:a16="http://schemas.microsoft.com/office/drawing/2014/main" val="20001"/>
                    </a:ext>
                  </a:extLst>
                </a:gridCol>
                <a:gridCol w="1074414">
                  <a:extLst>
                    <a:ext uri="{9D8B030D-6E8A-4147-A177-3AD203B41FA5}">
                      <a16:colId xmlns:a16="http://schemas.microsoft.com/office/drawing/2014/main" val="20002"/>
                    </a:ext>
                  </a:extLst>
                </a:gridCol>
                <a:gridCol w="1217669">
                  <a:extLst>
                    <a:ext uri="{9D8B030D-6E8A-4147-A177-3AD203B41FA5}">
                      <a16:colId xmlns:a16="http://schemas.microsoft.com/office/drawing/2014/main" val="20003"/>
                    </a:ext>
                  </a:extLst>
                </a:gridCol>
                <a:gridCol w="974714">
                  <a:extLst>
                    <a:ext uri="{9D8B030D-6E8A-4147-A177-3AD203B41FA5}">
                      <a16:colId xmlns:a16="http://schemas.microsoft.com/office/drawing/2014/main" val="20004"/>
                    </a:ext>
                  </a:extLst>
                </a:gridCol>
              </a:tblGrid>
              <a:tr h="555412">
                <a:tc>
                  <a:txBody>
                    <a:bodyPr/>
                    <a:lstStyle/>
                    <a:p>
                      <a:endParaRPr lang="en-US" sz="2000" b="0" dirty="0">
                        <a:solidFill>
                          <a:sysClr val="windowText" lastClr="000000"/>
                        </a:solidFill>
                        <a:latin typeface="Times New Roman" panose="02020603050405020304" pitchFamily="18" charset="0"/>
                        <a:cs typeface="Times New Roman" panose="02020603050405020304" pitchFamily="18"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000" b="0" dirty="0">
                          <a:solidFill>
                            <a:sysClr val="windowText" lastClr="000000"/>
                          </a:solidFill>
                          <a:latin typeface="Times New Roman" panose="02020603050405020304" pitchFamily="18" charset="0"/>
                          <a:cs typeface="Times New Roman" panose="02020603050405020304" pitchFamily="18" charset="0"/>
                        </a:rPr>
                        <a:t>Fav/(Unfav)</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5412">
                <a:tc>
                  <a:txBody>
                    <a:bodyPr/>
                    <a:lstStyle/>
                    <a:p>
                      <a:r>
                        <a:rPr lang="en-US" sz="2000" b="0" kern="1200" dirty="0">
                          <a:solidFill>
                            <a:sysClr val="windowText" lastClr="000000"/>
                          </a:solidFill>
                          <a:latin typeface="Times New Roman" panose="02020603050405020304" pitchFamily="18" charset="0"/>
                          <a:ea typeface="+mn-ea"/>
                          <a:cs typeface="Times New Roman" panose="02020603050405020304" pitchFamily="18" charset="0"/>
                        </a:rPr>
                        <a:t>($ in millions)</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ysClr val="windowText" lastClr="000000"/>
                          </a:solidFill>
                          <a:latin typeface="Times New Roman" panose="02020603050405020304" pitchFamily="18" charset="0"/>
                          <a:cs typeface="Times New Roman" panose="02020603050405020304" pitchFamily="18" charset="0"/>
                        </a:rPr>
                        <a:t>FY22B</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ysClr val="windowText" lastClr="000000"/>
                          </a:solidFill>
                          <a:latin typeface="Times New Roman" panose="02020603050405020304" pitchFamily="18" charset="0"/>
                          <a:cs typeface="Times New Roman" panose="02020603050405020304" pitchFamily="18" charset="0"/>
                        </a:rPr>
                        <a:t>FY21E</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ysClr val="windowText" lastClr="000000"/>
                          </a:solidFill>
                          <a:latin typeface="Times New Roman" panose="02020603050405020304" pitchFamily="18" charset="0"/>
                          <a:cs typeface="Times New Roman" panose="02020603050405020304" pitchFamily="18" charset="0"/>
                        </a:rPr>
                        <a:t>Amount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ysClr val="windowText" lastClr="000000"/>
                          </a:solidFill>
                          <a:latin typeface="Times New Roman" panose="02020603050405020304" pitchFamily="18" charset="0"/>
                          <a:cs typeface="Times New Roman" panose="02020603050405020304" pitchFamily="18" charset="0"/>
                        </a:rPr>
                        <a:t>%</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5412">
                <a:tc>
                  <a:txBody>
                    <a:bodyPr/>
                    <a:lstStyle/>
                    <a:p>
                      <a:r>
                        <a:rPr lang="en-US" sz="2000" b="0" dirty="0">
                          <a:solidFill>
                            <a:sysClr val="windowText" lastClr="000000"/>
                          </a:solidFill>
                          <a:latin typeface="Times New Roman" panose="02020603050405020304" pitchFamily="18" charset="0"/>
                          <a:cs typeface="Times New Roman" panose="02020603050405020304" pitchFamily="18" charset="0"/>
                        </a:rPr>
                        <a:t>Revenue</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$880.5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$841.8</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$38.7</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latin typeface="Times New Roman" panose="02020603050405020304" pitchFamily="18" charset="0"/>
                          <a:cs typeface="Times New Roman" panose="02020603050405020304" pitchFamily="18" charset="0"/>
                        </a:rPr>
                        <a:t>4.6</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412">
                <a:tc>
                  <a:txBody>
                    <a:bodyPr/>
                    <a:lstStyle/>
                    <a:p>
                      <a:r>
                        <a:rPr lang="en-US" sz="2000" b="0" dirty="0">
                          <a:solidFill>
                            <a:sysClr val="windowText" lastClr="000000"/>
                          </a:solidFill>
                          <a:latin typeface="Times New Roman" panose="02020603050405020304" pitchFamily="18" charset="0"/>
                          <a:cs typeface="Times New Roman" panose="02020603050405020304" pitchFamily="18" charset="0"/>
                        </a:rPr>
                        <a:t>Compensation Exp.</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604.0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554.2</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rgbClr val="FF0000"/>
                          </a:solidFill>
                          <a:latin typeface="Times New Roman" panose="02020603050405020304" pitchFamily="18" charset="0"/>
                          <a:cs typeface="Times New Roman" panose="02020603050405020304" pitchFamily="18" charset="0"/>
                        </a:rPr>
                        <a:t>(49.8)</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rgbClr val="FF0000"/>
                          </a:solidFill>
                          <a:latin typeface="Times New Roman" panose="02020603050405020304" pitchFamily="18" charset="0"/>
                          <a:cs typeface="Times New Roman" panose="02020603050405020304" pitchFamily="18" charset="0"/>
                        </a:rPr>
                        <a:t>(9.0)</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5412">
                <a:tc>
                  <a:txBody>
                    <a:bodyPr/>
                    <a:lstStyle/>
                    <a:p>
                      <a:r>
                        <a:rPr lang="en-US" sz="2000" b="0" dirty="0">
                          <a:solidFill>
                            <a:sysClr val="windowText" lastClr="000000"/>
                          </a:solidFill>
                          <a:latin typeface="Times New Roman" panose="02020603050405020304" pitchFamily="18" charset="0"/>
                          <a:cs typeface="Times New Roman" panose="02020603050405020304" pitchFamily="18" charset="0"/>
                        </a:rPr>
                        <a:t>General Expense</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286.5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284.1</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rgbClr val="FF0000"/>
                          </a:solidFill>
                          <a:latin typeface="Times New Roman" panose="02020603050405020304" pitchFamily="18" charset="0"/>
                          <a:cs typeface="Times New Roman" panose="02020603050405020304" pitchFamily="18" charset="0"/>
                        </a:rPr>
                        <a:t>(2.4)</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rgbClr val="FF0000"/>
                          </a:solidFill>
                          <a:latin typeface="Times New Roman" panose="02020603050405020304" pitchFamily="18" charset="0"/>
                          <a:cs typeface="Times New Roman" panose="02020603050405020304" pitchFamily="18" charset="0"/>
                        </a:rPr>
                        <a:t>(0.8)</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5412">
                <a:tc>
                  <a:txBody>
                    <a:bodyPr/>
                    <a:lstStyle/>
                    <a:p>
                      <a:r>
                        <a:rPr lang="en-US" sz="2000" b="0" dirty="0">
                          <a:solidFill>
                            <a:sysClr val="windowText" lastClr="000000"/>
                          </a:solidFill>
                          <a:latin typeface="Times New Roman" panose="02020603050405020304" pitchFamily="18" charset="0"/>
                          <a:cs typeface="Times New Roman" panose="02020603050405020304" pitchFamily="18" charset="0"/>
                        </a:rPr>
                        <a:t>Operating </a:t>
                      </a:r>
                      <a:r>
                        <a:rPr lang="en-US" sz="2000" b="0" baseline="0" dirty="0">
                          <a:solidFill>
                            <a:sysClr val="windowText" lastClr="000000"/>
                          </a:solidFill>
                          <a:latin typeface="Times New Roman" panose="02020603050405020304" pitchFamily="18" charset="0"/>
                          <a:cs typeface="Times New Roman" panose="02020603050405020304" pitchFamily="18" charset="0"/>
                        </a:rPr>
                        <a:t>Profit</a:t>
                      </a:r>
                      <a:endParaRPr lang="en-US" sz="20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$(10.0)</a:t>
                      </a:r>
                      <a:r>
                        <a:rPr lang="en-US" sz="2000" b="0" baseline="0" dirty="0">
                          <a:solidFill>
                            <a:sysClr val="windowText" lastClr="000000"/>
                          </a:solidFill>
                          <a:latin typeface="Times New Roman" panose="02020603050405020304" pitchFamily="18" charset="0"/>
                          <a:cs typeface="Times New Roman" panose="02020603050405020304" pitchFamily="18" charset="0"/>
                        </a:rPr>
                        <a:t> </a:t>
                      </a:r>
                      <a:endParaRPr lang="en-US" sz="2000" b="0" dirty="0">
                        <a:solidFill>
                          <a:sysClr val="windowText" lastClr="000000"/>
                        </a:solidFill>
                        <a:latin typeface="Times New Roman" panose="02020603050405020304" pitchFamily="18" charset="0"/>
                        <a:cs typeface="Times New Roman" panose="02020603050405020304" pitchFamily="18" charset="0"/>
                      </a:endParaRP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$3.5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$(13.5)</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ysClr val="windowText" lastClr="000000"/>
                          </a:solidFill>
                          <a:latin typeface="Times New Roman" panose="02020603050405020304" pitchFamily="18" charset="0"/>
                          <a:cs typeface="Times New Roman" panose="02020603050405020304" pitchFamily="18" charset="0"/>
                        </a:rPr>
                        <a:t>N/M</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17118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8" name="Rectangle 2"/>
          <p:cNvSpPr>
            <a:spLocks noGrp="1" noChangeArrowheads="1"/>
          </p:cNvSpPr>
          <p:nvPr>
            <p:ph type="title"/>
            <p:custDataLst>
              <p:tags r:id="rId1"/>
            </p:custDataLst>
          </p:nvPr>
        </p:nvSpPr>
        <p:spPr>
          <a:xfrm>
            <a:off x="1565366" y="72412"/>
            <a:ext cx="6013269" cy="596159"/>
          </a:xfrm>
        </p:spPr>
        <p:txBody>
          <a:bodyPr>
            <a:normAutofit/>
          </a:bodyPr>
          <a:lstStyle/>
          <a:p>
            <a:pPr marL="636588" indent="-636588"/>
            <a:r>
              <a:rPr lang="en-US" sz="2800" b="1" dirty="0">
                <a:latin typeface="Times New Roman" panose="02020603050405020304" pitchFamily="18" charset="0"/>
                <a:cs typeface="Times New Roman" panose="02020603050405020304" pitchFamily="18" charset="0"/>
              </a:rPr>
              <a:t>Reconciliation from FY21E to FY22B</a:t>
            </a:r>
          </a:p>
        </p:txBody>
      </p:sp>
      <p:graphicFrame>
        <p:nvGraphicFramePr>
          <p:cNvPr id="4" name="Table 3"/>
          <p:cNvGraphicFramePr>
            <a:graphicFrameLocks noGrp="1"/>
          </p:cNvGraphicFramePr>
          <p:nvPr/>
        </p:nvGraphicFramePr>
        <p:xfrm>
          <a:off x="1203605" y="1166019"/>
          <a:ext cx="6736791" cy="4525962"/>
        </p:xfrm>
        <a:graphic>
          <a:graphicData uri="http://schemas.openxmlformats.org/drawingml/2006/table">
            <a:tbl>
              <a:tblPr/>
              <a:tblGrid>
                <a:gridCol w="518801">
                  <a:extLst>
                    <a:ext uri="{9D8B030D-6E8A-4147-A177-3AD203B41FA5}">
                      <a16:colId xmlns:a16="http://schemas.microsoft.com/office/drawing/2014/main" val="1901353104"/>
                    </a:ext>
                  </a:extLst>
                </a:gridCol>
                <a:gridCol w="488284">
                  <a:extLst>
                    <a:ext uri="{9D8B030D-6E8A-4147-A177-3AD203B41FA5}">
                      <a16:colId xmlns:a16="http://schemas.microsoft.com/office/drawing/2014/main" val="3664839478"/>
                    </a:ext>
                  </a:extLst>
                </a:gridCol>
                <a:gridCol w="488284">
                  <a:extLst>
                    <a:ext uri="{9D8B030D-6E8A-4147-A177-3AD203B41FA5}">
                      <a16:colId xmlns:a16="http://schemas.microsoft.com/office/drawing/2014/main" val="3390364647"/>
                    </a:ext>
                  </a:extLst>
                </a:gridCol>
                <a:gridCol w="488284">
                  <a:extLst>
                    <a:ext uri="{9D8B030D-6E8A-4147-A177-3AD203B41FA5}">
                      <a16:colId xmlns:a16="http://schemas.microsoft.com/office/drawing/2014/main" val="2681626815"/>
                    </a:ext>
                  </a:extLst>
                </a:gridCol>
                <a:gridCol w="488284">
                  <a:extLst>
                    <a:ext uri="{9D8B030D-6E8A-4147-A177-3AD203B41FA5}">
                      <a16:colId xmlns:a16="http://schemas.microsoft.com/office/drawing/2014/main" val="1218583194"/>
                    </a:ext>
                  </a:extLst>
                </a:gridCol>
                <a:gridCol w="488284">
                  <a:extLst>
                    <a:ext uri="{9D8B030D-6E8A-4147-A177-3AD203B41FA5}">
                      <a16:colId xmlns:a16="http://schemas.microsoft.com/office/drawing/2014/main" val="197677942"/>
                    </a:ext>
                  </a:extLst>
                </a:gridCol>
                <a:gridCol w="2800002">
                  <a:extLst>
                    <a:ext uri="{9D8B030D-6E8A-4147-A177-3AD203B41FA5}">
                      <a16:colId xmlns:a16="http://schemas.microsoft.com/office/drawing/2014/main" val="483520153"/>
                    </a:ext>
                  </a:extLst>
                </a:gridCol>
                <a:gridCol w="976568">
                  <a:extLst>
                    <a:ext uri="{9D8B030D-6E8A-4147-A177-3AD203B41FA5}">
                      <a16:colId xmlns:a16="http://schemas.microsoft.com/office/drawing/2014/main" val="1206334917"/>
                    </a:ext>
                  </a:extLst>
                </a:gridCol>
              </a:tblGrid>
              <a:tr h="267131">
                <a:tc gridSpan="3">
                  <a:txBody>
                    <a:bodyPr/>
                    <a:lstStyle/>
                    <a:p>
                      <a:pPr algn="l" fontAlgn="b"/>
                      <a:r>
                        <a:rPr lang="en-US" sz="1600" b="0" i="0" u="none" strike="noStrike">
                          <a:solidFill>
                            <a:srgbClr val="000000"/>
                          </a:solidFill>
                          <a:effectLst/>
                          <a:latin typeface="Times New Roman" panose="02020603050405020304" pitchFamily="18" charset="0"/>
                        </a:rPr>
                        <a:t>FY 21 Estimate</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        3.5 </a:t>
                      </a:r>
                    </a:p>
                  </a:txBody>
                  <a:tcPr marL="7632" marR="7632" marT="7632" marB="0" anchor="b">
                    <a:lnL>
                      <a:noFill/>
                    </a:lnL>
                    <a:lnR>
                      <a:noFill/>
                    </a:lnR>
                    <a:lnT>
                      <a:noFill/>
                    </a:lnT>
                    <a:lnB>
                      <a:noFill/>
                    </a:lnB>
                  </a:tcPr>
                </a:tc>
                <a:extLst>
                  <a:ext uri="{0D108BD9-81ED-4DB2-BD59-A6C34878D82A}">
                    <a16:rowId xmlns:a16="http://schemas.microsoft.com/office/drawing/2014/main" val="2050549515"/>
                  </a:ext>
                </a:extLst>
              </a:tr>
              <a:tr h="251866">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extLst>
                  <a:ext uri="{0D108BD9-81ED-4DB2-BD59-A6C34878D82A}">
                    <a16:rowId xmlns:a16="http://schemas.microsoft.com/office/drawing/2014/main" val="3670131872"/>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Auxiliary income- impacted by COVID in FY21</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000000"/>
                          </a:solidFill>
                          <a:effectLst/>
                          <a:latin typeface="Times New Roman" panose="02020603050405020304" pitchFamily="18" charset="0"/>
                        </a:rPr>
                        <a:t>         10.1 </a:t>
                      </a:r>
                    </a:p>
                  </a:txBody>
                  <a:tcPr marL="7632" marR="7632" marT="7632" marB="0" anchor="b">
                    <a:lnL>
                      <a:noFill/>
                    </a:lnL>
                    <a:lnR>
                      <a:noFill/>
                    </a:lnR>
                    <a:lnT>
                      <a:noFill/>
                    </a:lnT>
                    <a:lnB>
                      <a:noFill/>
                    </a:lnB>
                  </a:tcPr>
                </a:tc>
                <a:extLst>
                  <a:ext uri="{0D108BD9-81ED-4DB2-BD59-A6C34878D82A}">
                    <a16:rowId xmlns:a16="http://schemas.microsoft.com/office/drawing/2014/main" val="1384249378"/>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Merit increase, equity and rank and tenure</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FF0000"/>
                          </a:solidFill>
                          <a:effectLst/>
                          <a:latin typeface="Times New Roman" panose="02020603050405020304" pitchFamily="18" charset="0"/>
                        </a:rPr>
                        <a:t>         (6.9)</a:t>
                      </a:r>
                    </a:p>
                  </a:txBody>
                  <a:tcPr marL="7632" marR="7632" marT="7632" marB="0" anchor="b">
                    <a:lnL>
                      <a:noFill/>
                    </a:lnL>
                    <a:lnR>
                      <a:noFill/>
                    </a:lnR>
                    <a:lnT>
                      <a:noFill/>
                    </a:lnT>
                    <a:lnB>
                      <a:noFill/>
                    </a:lnB>
                  </a:tcPr>
                </a:tc>
                <a:extLst>
                  <a:ext uri="{0D108BD9-81ED-4DB2-BD59-A6C34878D82A}">
                    <a16:rowId xmlns:a16="http://schemas.microsoft.com/office/drawing/2014/main" val="1991263801"/>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Remove one time CARES act money</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FF0000"/>
                          </a:solidFill>
                          <a:effectLst/>
                          <a:latin typeface="Times New Roman" panose="02020603050405020304" pitchFamily="18" charset="0"/>
                        </a:rPr>
                        <a:t>         (6.9)</a:t>
                      </a:r>
                    </a:p>
                  </a:txBody>
                  <a:tcPr marL="7632" marR="7632" marT="7632" marB="0" anchor="b">
                    <a:lnL>
                      <a:noFill/>
                    </a:lnL>
                    <a:lnR>
                      <a:noFill/>
                    </a:lnR>
                    <a:lnT>
                      <a:noFill/>
                    </a:lnT>
                    <a:lnB>
                      <a:noFill/>
                    </a:lnB>
                  </a:tcPr>
                </a:tc>
                <a:extLst>
                  <a:ext uri="{0D108BD9-81ED-4DB2-BD59-A6C34878D82A}">
                    <a16:rowId xmlns:a16="http://schemas.microsoft.com/office/drawing/2014/main" val="3234484375"/>
                  </a:ext>
                </a:extLst>
              </a:tr>
              <a:tr h="267131">
                <a:tc gridSpan="5">
                  <a:txBody>
                    <a:bodyPr/>
                    <a:lstStyle/>
                    <a:p>
                      <a:pPr algn="l" fontAlgn="b"/>
                      <a:r>
                        <a:rPr lang="en-US" sz="1600" b="0" i="0" u="none" strike="noStrike">
                          <a:solidFill>
                            <a:srgbClr val="000000"/>
                          </a:solidFill>
                          <a:effectLst/>
                          <a:latin typeface="Times New Roman" panose="02020603050405020304" pitchFamily="18" charset="0"/>
                        </a:rPr>
                        <a:t>Restore 403b match of 3%</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none" strike="noStrike">
                          <a:solidFill>
                            <a:srgbClr val="FF0000"/>
                          </a:solidFill>
                          <a:effectLst/>
                          <a:latin typeface="Times New Roman" panose="02020603050405020304" pitchFamily="18" charset="0"/>
                        </a:rPr>
                        <a:t>         (5.9)</a:t>
                      </a:r>
                    </a:p>
                  </a:txBody>
                  <a:tcPr marL="7632" marR="7632" marT="7632" marB="0" anchor="b">
                    <a:lnL>
                      <a:noFill/>
                    </a:lnL>
                    <a:lnR>
                      <a:noFill/>
                    </a:lnR>
                    <a:lnT>
                      <a:noFill/>
                    </a:lnT>
                    <a:lnB>
                      <a:noFill/>
                    </a:lnB>
                  </a:tcPr>
                </a:tc>
                <a:extLst>
                  <a:ext uri="{0D108BD9-81ED-4DB2-BD59-A6C34878D82A}">
                    <a16:rowId xmlns:a16="http://schemas.microsoft.com/office/drawing/2014/main" val="3467006865"/>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Contributions- return to pre-COVID</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000000"/>
                          </a:solidFill>
                          <a:effectLst/>
                          <a:latin typeface="Times New Roman" panose="02020603050405020304" pitchFamily="18" charset="0"/>
                        </a:rPr>
                        <a:t>           5.4 </a:t>
                      </a:r>
                    </a:p>
                  </a:txBody>
                  <a:tcPr marL="7632" marR="7632" marT="7632" marB="0" anchor="b">
                    <a:lnL>
                      <a:noFill/>
                    </a:lnL>
                    <a:lnR>
                      <a:noFill/>
                    </a:lnR>
                    <a:lnT>
                      <a:noFill/>
                    </a:lnT>
                    <a:lnB>
                      <a:noFill/>
                    </a:lnB>
                  </a:tcPr>
                </a:tc>
                <a:extLst>
                  <a:ext uri="{0D108BD9-81ED-4DB2-BD59-A6C34878D82A}">
                    <a16:rowId xmlns:a16="http://schemas.microsoft.com/office/drawing/2014/main" val="1588785079"/>
                  </a:ext>
                </a:extLst>
              </a:tr>
              <a:tr h="267131">
                <a:tc gridSpan="4">
                  <a:txBody>
                    <a:bodyPr/>
                    <a:lstStyle/>
                    <a:p>
                      <a:pPr algn="l" fontAlgn="b"/>
                      <a:r>
                        <a:rPr lang="en-US" sz="1600" b="0" i="0" u="none" strike="noStrike">
                          <a:solidFill>
                            <a:srgbClr val="000000"/>
                          </a:solidFill>
                          <a:effectLst/>
                          <a:latin typeface="Times New Roman" panose="02020603050405020304" pitchFamily="18" charset="0"/>
                        </a:rPr>
                        <a:t>Restore travel budget</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none" strike="noStrike">
                          <a:solidFill>
                            <a:srgbClr val="FF0000"/>
                          </a:solidFill>
                          <a:effectLst/>
                          <a:latin typeface="Times New Roman" panose="02020603050405020304" pitchFamily="18" charset="0"/>
                        </a:rPr>
                        <a:t>         (5.0)</a:t>
                      </a:r>
                    </a:p>
                  </a:txBody>
                  <a:tcPr marL="7632" marR="7632" marT="7632" marB="0" anchor="b">
                    <a:lnL>
                      <a:noFill/>
                    </a:lnL>
                    <a:lnR>
                      <a:noFill/>
                    </a:lnR>
                    <a:lnT>
                      <a:noFill/>
                    </a:lnT>
                    <a:lnB>
                      <a:noFill/>
                    </a:lnB>
                  </a:tcPr>
                </a:tc>
                <a:extLst>
                  <a:ext uri="{0D108BD9-81ED-4DB2-BD59-A6C34878D82A}">
                    <a16:rowId xmlns:a16="http://schemas.microsoft.com/office/drawing/2014/main" val="840322045"/>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Net tuition change- pricing, discounts and enrollment</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000000"/>
                          </a:solidFill>
                          <a:effectLst/>
                          <a:latin typeface="Times New Roman" panose="02020603050405020304" pitchFamily="18" charset="0"/>
                        </a:rPr>
                        <a:t>           4.2 </a:t>
                      </a:r>
                    </a:p>
                  </a:txBody>
                  <a:tcPr marL="7632" marR="7632" marT="7632" marB="0" anchor="b">
                    <a:lnL>
                      <a:noFill/>
                    </a:lnL>
                    <a:lnR>
                      <a:noFill/>
                    </a:lnR>
                    <a:lnT>
                      <a:noFill/>
                    </a:lnT>
                    <a:lnB>
                      <a:noFill/>
                    </a:lnB>
                  </a:tcPr>
                </a:tc>
                <a:extLst>
                  <a:ext uri="{0D108BD9-81ED-4DB2-BD59-A6C34878D82A}">
                    <a16:rowId xmlns:a16="http://schemas.microsoft.com/office/drawing/2014/main" val="3597652509"/>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Remove one time vacation policy benefit</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FF0000"/>
                          </a:solidFill>
                          <a:effectLst/>
                          <a:latin typeface="Times New Roman" panose="02020603050405020304" pitchFamily="18" charset="0"/>
                        </a:rPr>
                        <a:t>         (3.8)</a:t>
                      </a:r>
                    </a:p>
                  </a:txBody>
                  <a:tcPr marL="7632" marR="7632" marT="7632" marB="0" anchor="b">
                    <a:lnL>
                      <a:noFill/>
                    </a:lnL>
                    <a:lnR>
                      <a:noFill/>
                    </a:lnR>
                    <a:lnT>
                      <a:noFill/>
                    </a:lnT>
                    <a:lnB>
                      <a:noFill/>
                    </a:lnB>
                  </a:tcPr>
                </a:tc>
                <a:extLst>
                  <a:ext uri="{0D108BD9-81ED-4DB2-BD59-A6C34878D82A}">
                    <a16:rowId xmlns:a16="http://schemas.microsoft.com/office/drawing/2014/main" val="3450163103"/>
                  </a:ext>
                </a:extLst>
              </a:tr>
              <a:tr h="267131">
                <a:tc gridSpan="4">
                  <a:txBody>
                    <a:bodyPr/>
                    <a:lstStyle/>
                    <a:p>
                      <a:pPr algn="l" fontAlgn="b"/>
                      <a:r>
                        <a:rPr lang="en-US" sz="1600" b="0" i="0" u="none" strike="noStrike">
                          <a:solidFill>
                            <a:srgbClr val="000000"/>
                          </a:solidFill>
                          <a:effectLst/>
                          <a:latin typeface="Times New Roman" panose="02020603050405020304" pitchFamily="18" charset="0"/>
                        </a:rPr>
                        <a:t>Lower lapsing/attrition</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none" strike="noStrike">
                          <a:solidFill>
                            <a:srgbClr val="FF0000"/>
                          </a:solidFill>
                          <a:effectLst/>
                          <a:latin typeface="Times New Roman" panose="02020603050405020304" pitchFamily="18" charset="0"/>
                        </a:rPr>
                        <a:t>         (3.2)</a:t>
                      </a:r>
                    </a:p>
                  </a:txBody>
                  <a:tcPr marL="7632" marR="7632" marT="7632" marB="0" anchor="b">
                    <a:lnL>
                      <a:noFill/>
                    </a:lnL>
                    <a:lnR>
                      <a:noFill/>
                    </a:lnR>
                    <a:lnT>
                      <a:noFill/>
                    </a:lnT>
                    <a:lnB>
                      <a:noFill/>
                    </a:lnB>
                  </a:tcPr>
                </a:tc>
                <a:extLst>
                  <a:ext uri="{0D108BD9-81ED-4DB2-BD59-A6C34878D82A}">
                    <a16:rowId xmlns:a16="http://schemas.microsoft.com/office/drawing/2014/main" val="4048361887"/>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Contractual increases and new spend</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FF0000"/>
                          </a:solidFill>
                          <a:effectLst/>
                          <a:latin typeface="Times New Roman" panose="02020603050405020304" pitchFamily="18" charset="0"/>
                        </a:rPr>
                        <a:t>         (2.0)</a:t>
                      </a:r>
                    </a:p>
                  </a:txBody>
                  <a:tcPr marL="7632" marR="7632" marT="7632" marB="0" anchor="b">
                    <a:lnL>
                      <a:noFill/>
                    </a:lnL>
                    <a:lnR>
                      <a:noFill/>
                    </a:lnR>
                    <a:lnT>
                      <a:noFill/>
                    </a:lnT>
                    <a:lnB>
                      <a:noFill/>
                    </a:lnB>
                  </a:tcPr>
                </a:tc>
                <a:extLst>
                  <a:ext uri="{0D108BD9-81ED-4DB2-BD59-A6C34878D82A}">
                    <a16:rowId xmlns:a16="http://schemas.microsoft.com/office/drawing/2014/main" val="517656785"/>
                  </a:ext>
                </a:extLst>
              </a:tr>
              <a:tr h="267131">
                <a:tc gridSpan="5">
                  <a:txBody>
                    <a:bodyPr/>
                    <a:lstStyle/>
                    <a:p>
                      <a:pPr algn="l" fontAlgn="b"/>
                      <a:r>
                        <a:rPr lang="en-US" sz="1600" b="0" i="0" u="none" strike="noStrike">
                          <a:solidFill>
                            <a:srgbClr val="000000"/>
                          </a:solidFill>
                          <a:effectLst/>
                          <a:latin typeface="Times New Roman" panose="02020603050405020304" pitchFamily="18" charset="0"/>
                        </a:rPr>
                        <a:t>INTO JV termination savings</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panose="02020603050405020304" pitchFamily="18" charset="0"/>
                        </a:rPr>
                        <a:t>           1.5 </a:t>
                      </a:r>
                    </a:p>
                  </a:txBody>
                  <a:tcPr marL="7632" marR="7632" marT="7632" marB="0" anchor="b">
                    <a:lnL>
                      <a:noFill/>
                    </a:lnL>
                    <a:lnR>
                      <a:noFill/>
                    </a:lnR>
                    <a:lnT>
                      <a:noFill/>
                    </a:lnT>
                    <a:lnB>
                      <a:noFill/>
                    </a:lnB>
                  </a:tcPr>
                </a:tc>
                <a:extLst>
                  <a:ext uri="{0D108BD9-81ED-4DB2-BD59-A6C34878D82A}">
                    <a16:rowId xmlns:a16="http://schemas.microsoft.com/office/drawing/2014/main" val="2756924840"/>
                  </a:ext>
                </a:extLst>
              </a:tr>
              <a:tr h="267131">
                <a:tc gridSpan="7">
                  <a:txBody>
                    <a:bodyPr/>
                    <a:lstStyle/>
                    <a:p>
                      <a:pPr algn="l" fontAlgn="b"/>
                      <a:r>
                        <a:rPr lang="en-US" sz="1600" b="0" i="0" u="none" strike="noStrike">
                          <a:solidFill>
                            <a:srgbClr val="000000"/>
                          </a:solidFill>
                          <a:effectLst/>
                          <a:latin typeface="Times New Roman" panose="02020603050405020304" pitchFamily="18" charset="0"/>
                        </a:rPr>
                        <a:t>Reverse VP and Deans salary reductions</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rgbClr val="FF0000"/>
                          </a:solidFill>
                          <a:effectLst/>
                          <a:latin typeface="Times New Roman" panose="02020603050405020304" pitchFamily="18" charset="0"/>
                        </a:rPr>
                        <a:t>         (1.1)</a:t>
                      </a:r>
                    </a:p>
                  </a:txBody>
                  <a:tcPr marL="7632" marR="7632" marT="7632" marB="0" anchor="b">
                    <a:lnL>
                      <a:noFill/>
                    </a:lnL>
                    <a:lnR>
                      <a:noFill/>
                    </a:lnR>
                    <a:lnT>
                      <a:noFill/>
                    </a:lnT>
                    <a:lnB>
                      <a:noFill/>
                    </a:lnB>
                  </a:tcPr>
                </a:tc>
                <a:extLst>
                  <a:ext uri="{0D108BD9-81ED-4DB2-BD59-A6C34878D82A}">
                    <a16:rowId xmlns:a16="http://schemas.microsoft.com/office/drawing/2014/main" val="2633724755"/>
                  </a:ext>
                </a:extLst>
              </a:tr>
              <a:tr h="267131">
                <a:tc gridSpan="3">
                  <a:txBody>
                    <a:bodyPr/>
                    <a:lstStyle/>
                    <a:p>
                      <a:pPr algn="l" fontAlgn="b"/>
                      <a:r>
                        <a:rPr lang="en-US" sz="1600" b="0" i="0" u="none" strike="noStrike">
                          <a:solidFill>
                            <a:srgbClr val="000000"/>
                          </a:solidFill>
                          <a:effectLst/>
                          <a:latin typeface="Times New Roman" panose="02020603050405020304" pitchFamily="18" charset="0"/>
                        </a:rPr>
                        <a:t>All other, net</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sng" strike="noStrike">
                          <a:solidFill>
                            <a:srgbClr val="000000"/>
                          </a:solidFill>
                          <a:effectLst/>
                          <a:latin typeface="Times New Roman" panose="02020603050405020304" pitchFamily="18" charset="0"/>
                        </a:rPr>
                        <a:t>           0.1 </a:t>
                      </a:r>
                    </a:p>
                  </a:txBody>
                  <a:tcPr marL="7632" marR="7632" marT="7632" marB="0" anchor="b">
                    <a:lnL>
                      <a:noFill/>
                    </a:lnL>
                    <a:lnR>
                      <a:noFill/>
                    </a:lnR>
                    <a:lnT>
                      <a:noFill/>
                    </a:lnT>
                    <a:lnB>
                      <a:noFill/>
                    </a:lnB>
                  </a:tcPr>
                </a:tc>
                <a:extLst>
                  <a:ext uri="{0D108BD9-81ED-4DB2-BD59-A6C34878D82A}">
                    <a16:rowId xmlns:a16="http://schemas.microsoft.com/office/drawing/2014/main" val="1461677946"/>
                  </a:ext>
                </a:extLst>
              </a:tr>
              <a:tr h="267131">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extLst>
                  <a:ext uri="{0D108BD9-81ED-4DB2-BD59-A6C34878D82A}">
                    <a16:rowId xmlns:a16="http://schemas.microsoft.com/office/drawing/2014/main" val="2176108423"/>
                  </a:ext>
                </a:extLst>
              </a:tr>
              <a:tr h="267131">
                <a:tc gridSpan="3">
                  <a:txBody>
                    <a:bodyPr/>
                    <a:lstStyle/>
                    <a:p>
                      <a:pPr algn="l" fontAlgn="b"/>
                      <a:r>
                        <a:rPr lang="en-US" sz="1600" b="0" i="0" u="none" strike="noStrike">
                          <a:solidFill>
                            <a:srgbClr val="000000"/>
                          </a:solidFill>
                          <a:effectLst/>
                          <a:latin typeface="Times New Roman" panose="02020603050405020304" pitchFamily="18" charset="0"/>
                        </a:rPr>
                        <a:t>FY 22 Budget</a:t>
                      </a:r>
                    </a:p>
                  </a:txBody>
                  <a:tcPr marL="7632" marR="7632" marT="763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l" fontAlgn="b"/>
                      <a:r>
                        <a:rPr lang="en-US" sz="1600" b="0" i="0" u="sng" strike="noStrike" dirty="0">
                          <a:solidFill>
                            <a:srgbClr val="000000"/>
                          </a:solidFill>
                          <a:effectLst/>
                          <a:latin typeface="Times New Roman" panose="02020603050405020304" pitchFamily="18" charset="0"/>
                        </a:rPr>
                        <a:t> $    (10.0)</a:t>
                      </a:r>
                    </a:p>
                  </a:txBody>
                  <a:tcPr marL="7632" marR="7632" marT="7632" marB="0" anchor="b">
                    <a:lnL>
                      <a:noFill/>
                    </a:lnL>
                    <a:lnR>
                      <a:noFill/>
                    </a:lnR>
                    <a:lnT>
                      <a:noFill/>
                    </a:lnT>
                    <a:lnB>
                      <a:noFill/>
                    </a:lnB>
                  </a:tcPr>
                </a:tc>
                <a:extLst>
                  <a:ext uri="{0D108BD9-81ED-4DB2-BD59-A6C34878D82A}">
                    <a16:rowId xmlns:a16="http://schemas.microsoft.com/office/drawing/2014/main" val="429555400"/>
                  </a:ext>
                </a:extLst>
              </a:tr>
            </a:tbl>
          </a:graphicData>
        </a:graphic>
      </p:graphicFrame>
    </p:spTree>
    <p:extLst>
      <p:ext uri="{BB962C8B-B14F-4D97-AF65-F5344CB8AC3E}">
        <p14:creationId xmlns:p14="http://schemas.microsoft.com/office/powerpoint/2010/main" val="357980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1441533"/>
            <a:ext cx="8229600"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Additional Government/CARES money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Potential property sales around campus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Continued savings from lack of travel</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Potential faculty/staff buyouts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Possible rise in gifts for the new Jesuit hall and Champion Center.</a:t>
            </a:r>
          </a:p>
        </p:txBody>
      </p:sp>
      <p:sp>
        <p:nvSpPr>
          <p:cNvPr id="5" name="Rectangle 2"/>
          <p:cNvSpPr>
            <a:spLocks noGrp="1" noChangeArrowheads="1"/>
          </p:cNvSpPr>
          <p:nvPr>
            <p:ph type="title"/>
            <p:custDataLst>
              <p:tags r:id="rId1"/>
            </p:custDataLst>
          </p:nvPr>
        </p:nvSpPr>
        <p:spPr>
          <a:xfrm>
            <a:off x="654176" y="136221"/>
            <a:ext cx="7835649" cy="555442"/>
          </a:xfrm>
        </p:spPr>
        <p:txBody>
          <a:bodyPr>
            <a:noAutofit/>
          </a:bodyPr>
          <a:lstStyle/>
          <a:p>
            <a:pPr indent="-636588"/>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Potential upsides to the budget</a:t>
            </a:r>
            <a:endParaRPr lang="en-US" sz="2000" b="1" dirty="0">
              <a:solidFill>
                <a:srgbClr val="4F81BD">
                  <a:lumMod val="75000"/>
                </a:srgb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2008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85862" y="289033"/>
            <a:ext cx="2972289" cy="461665"/>
          </a:xfrm>
          <a:prstGeom prst="rect">
            <a:avLst/>
          </a:prstGeom>
        </p:spPr>
        <p:txBody>
          <a:bodyPr wrap="none">
            <a:sp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FY22 Capital Budget</a:t>
            </a:r>
            <a:endParaRPr lang="en-US" sz="2400" dirty="0">
              <a:solidFill>
                <a:prstClr val="black"/>
              </a:solidFill>
            </a:endParaRPr>
          </a:p>
        </p:txBody>
      </p:sp>
      <p:sp>
        <p:nvSpPr>
          <p:cNvPr id="4" name="Slide Number Placeholder 3"/>
          <p:cNvSpPr>
            <a:spLocks noGrp="1"/>
          </p:cNvSpPr>
          <p:nvPr>
            <p:ph type="sldNum" sz="quarter" idx="12"/>
          </p:nvPr>
        </p:nvSpPr>
        <p:spPr/>
        <p:txBody>
          <a:bodyPr/>
          <a:lstStyle/>
          <a:p>
            <a:endParaRPr lang="en-US" dirty="0">
              <a:solidFill>
                <a:prstClr val="black">
                  <a:tint val="75000"/>
                </a:prstClr>
              </a:solidFill>
            </a:endParaRPr>
          </a:p>
        </p:txBody>
      </p:sp>
      <p:pic>
        <p:nvPicPr>
          <p:cNvPr id="11" name="Picture 10">
            <a:extLst>
              <a:ext uri="{FF2B5EF4-FFF2-40B4-BE49-F238E27FC236}">
                <a16:creationId xmlns:a16="http://schemas.microsoft.com/office/drawing/2014/main" id="{80F646F3-1B10-442C-8886-59AB232D7A56}"/>
              </a:ext>
            </a:extLst>
          </p:cNvPr>
          <p:cNvPicPr>
            <a:picLocks noChangeAspect="1"/>
          </p:cNvPicPr>
          <p:nvPr/>
        </p:nvPicPr>
        <p:blipFill>
          <a:blip r:embed="rId4"/>
          <a:stretch>
            <a:fillRect/>
          </a:stretch>
        </p:blipFill>
        <p:spPr>
          <a:xfrm>
            <a:off x="1812023" y="963942"/>
            <a:ext cx="5419286" cy="4900487"/>
          </a:xfrm>
          <a:prstGeom prst="rect">
            <a:avLst/>
          </a:prstGeom>
        </p:spPr>
      </p:pic>
    </p:spTree>
    <p:extLst>
      <p:ext uri="{BB962C8B-B14F-4D97-AF65-F5344CB8AC3E}">
        <p14:creationId xmlns:p14="http://schemas.microsoft.com/office/powerpoint/2010/main" val="418623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809837" y="2160282"/>
            <a:ext cx="6107115" cy="2522457"/>
          </a:xfrm>
          <a:prstGeom prst="rect">
            <a:avLst/>
          </a:prstGeom>
          <a:noFill/>
          <a:ln>
            <a:noFill/>
          </a:ln>
        </p:spPr>
        <p:txBody>
          <a:bodyPr spcFirstLastPara="1" wrap="square" lIns="68587" tIns="68587" rIns="68587" bIns="68587" anchor="ctr" anchorCtr="0">
            <a:noAutofit/>
          </a:bodyPr>
          <a:lstStyle/>
          <a:p>
            <a:pPr marL="0" lvl="0" indent="0" algn="l" rtl="0">
              <a:lnSpc>
                <a:spcPct val="100000"/>
              </a:lnSpc>
              <a:spcBef>
                <a:spcPts val="0"/>
              </a:spcBef>
              <a:spcAft>
                <a:spcPts val="0"/>
              </a:spcAft>
              <a:buSzPts val="4800"/>
              <a:buNone/>
            </a:pPr>
            <a:r>
              <a:rPr lang="en-US" sz="4501"/>
              <a:t>Fiscal Year-End Processing</a:t>
            </a:r>
            <a:endParaRPr sz="4501"/>
          </a:p>
        </p:txBody>
      </p:sp>
    </p:spTree>
    <p:extLst>
      <p:ext uri="{BB962C8B-B14F-4D97-AF65-F5344CB8AC3E}">
        <p14:creationId xmlns:p14="http://schemas.microsoft.com/office/powerpoint/2010/main" val="124222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Announcements</a:t>
            </a:r>
          </a:p>
        </p:txBody>
      </p:sp>
      <p:sp>
        <p:nvSpPr>
          <p:cNvPr id="8" name="Content Placeholder 7"/>
          <p:cNvSpPr>
            <a:spLocks noGrp="1"/>
          </p:cNvSpPr>
          <p:nvPr>
            <p:ph idx="1"/>
          </p:nvPr>
        </p:nvSpPr>
        <p:spPr/>
        <p:txBody>
          <a:bodyPr>
            <a:normAutofit/>
          </a:bodyPr>
          <a:lstStyle/>
          <a:p>
            <a:r>
              <a:rPr lang="en-US" dirty="0"/>
              <a:t>Future Business Manager Meetings</a:t>
            </a:r>
          </a:p>
          <a:p>
            <a:pPr lvl="1"/>
            <a:r>
              <a:rPr lang="en-US" dirty="0"/>
              <a:t>Submit topics of interest to </a:t>
            </a:r>
            <a:r>
              <a:rPr lang="en-US" u="sng" dirty="0">
                <a:solidFill>
                  <a:srgbClr val="0000FF"/>
                </a:solidFill>
              </a:rPr>
              <a:t>budgetoffice@slu.edu</a:t>
            </a:r>
          </a:p>
          <a:p>
            <a:pPr lvl="1"/>
            <a:r>
              <a:rPr lang="en-US" dirty="0"/>
              <a:t>September 9, 2021</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3759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gdeb9e56f1a_0_33"/>
          <p:cNvSpPr txBox="1">
            <a:spLocks noGrp="1"/>
          </p:cNvSpPr>
          <p:nvPr>
            <p:ph type="body" idx="1"/>
          </p:nvPr>
        </p:nvSpPr>
        <p:spPr>
          <a:xfrm>
            <a:off x="905409" y="2274575"/>
            <a:ext cx="6630902" cy="2939265"/>
          </a:xfrm>
          <a:prstGeom prst="rect">
            <a:avLst/>
          </a:prstGeom>
        </p:spPr>
        <p:txBody>
          <a:bodyPr spcFirstLastPara="1" wrap="square" lIns="68587" tIns="68587" rIns="68587" bIns="68587" anchor="t" anchorCtr="0">
            <a:noAutofit/>
          </a:bodyPr>
          <a:lstStyle/>
          <a:p>
            <a:pPr marL="0" lvl="0" indent="0" algn="l" rtl="0">
              <a:spcBef>
                <a:spcPts val="600"/>
              </a:spcBef>
              <a:spcAft>
                <a:spcPts val="0"/>
              </a:spcAft>
              <a:buNone/>
            </a:pPr>
            <a:endParaRPr/>
          </a:p>
          <a:p>
            <a:pPr marL="342991" lvl="0" indent="-295354" algn="l" rtl="0">
              <a:spcBef>
                <a:spcPts val="600"/>
              </a:spcBef>
              <a:spcAft>
                <a:spcPts val="0"/>
              </a:spcAft>
              <a:buSzPts val="2600"/>
              <a:buChar char="▪"/>
            </a:pPr>
            <a:r>
              <a:rPr lang="en-US"/>
              <a:t>Please submit questions in the chat during the presentation </a:t>
            </a:r>
            <a:endParaRPr/>
          </a:p>
          <a:p>
            <a:pPr marL="342991" lvl="0" indent="-295354" algn="l" rtl="0">
              <a:spcBef>
                <a:spcPts val="0"/>
              </a:spcBef>
              <a:spcAft>
                <a:spcPts val="0"/>
              </a:spcAft>
              <a:buSzPts val="2600"/>
              <a:buChar char="▪"/>
            </a:pPr>
            <a:r>
              <a:rPr lang="en-US"/>
              <a:t>Any remaining questions not answered in the chat will be addressed at the end</a:t>
            </a:r>
            <a:endParaRPr/>
          </a:p>
        </p:txBody>
      </p:sp>
      <p:sp>
        <p:nvSpPr>
          <p:cNvPr id="39" name="Google Shape;39;gdeb9e56f1a_0_33"/>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20</a:t>
            </a:fld>
            <a:endParaRPr/>
          </a:p>
        </p:txBody>
      </p:sp>
      <p:sp>
        <p:nvSpPr>
          <p:cNvPr id="40" name="Google Shape;40;gdeb9e56f1a_0_33"/>
          <p:cNvSpPr txBox="1">
            <a:spLocks noGrp="1"/>
          </p:cNvSpPr>
          <p:nvPr>
            <p:ph type="title"/>
          </p:nvPr>
        </p:nvSpPr>
        <p:spPr>
          <a:xfrm>
            <a:off x="679681" y="842342"/>
            <a:ext cx="6122945" cy="806835"/>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Housekeeping Items	</a:t>
            </a:r>
            <a:endParaRPr dirty="0"/>
          </a:p>
        </p:txBody>
      </p:sp>
    </p:spTree>
    <p:extLst>
      <p:ext uri="{BB962C8B-B14F-4D97-AF65-F5344CB8AC3E}">
        <p14:creationId xmlns:p14="http://schemas.microsoft.com/office/powerpoint/2010/main" val="164504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body" idx="1"/>
          </p:nvPr>
        </p:nvSpPr>
        <p:spPr>
          <a:xfrm>
            <a:off x="388714" y="2274581"/>
            <a:ext cx="7147411" cy="3645499"/>
          </a:xfrm>
          <a:prstGeom prst="rect">
            <a:avLst/>
          </a:prstGeom>
          <a:noFill/>
          <a:ln>
            <a:noFill/>
          </a:ln>
        </p:spPr>
        <p:txBody>
          <a:bodyPr spcFirstLastPara="1" wrap="square" lIns="68587" tIns="68587" rIns="68587" bIns="68587" anchor="t" anchorCtr="0">
            <a:normAutofit fontScale="62500" lnSpcReduction="20000"/>
          </a:bodyPr>
          <a:lstStyle/>
          <a:p>
            <a:pPr marL="342991" lvl="0" indent="-286064" algn="l" rtl="0">
              <a:lnSpc>
                <a:spcPct val="100000"/>
              </a:lnSpc>
              <a:spcBef>
                <a:spcPts val="600"/>
              </a:spcBef>
              <a:spcAft>
                <a:spcPts val="0"/>
              </a:spcAft>
              <a:buSzPct val="100000"/>
              <a:buChar char="▪"/>
            </a:pPr>
            <a:r>
              <a:rPr lang="en-US"/>
              <a:t>All deposits including cash/check/credit cards submitted to bank on or before 6/30/21 must have an AHBT by 7/6/21.  </a:t>
            </a:r>
            <a:endParaRPr/>
          </a:p>
          <a:p>
            <a:pPr marL="342991" lvl="0" indent="-286064" algn="l" rtl="0">
              <a:lnSpc>
                <a:spcPct val="100000"/>
              </a:lnSpc>
              <a:spcBef>
                <a:spcPts val="0"/>
              </a:spcBef>
              <a:spcAft>
                <a:spcPts val="0"/>
              </a:spcAft>
              <a:buSzPct val="100000"/>
              <a:buFont typeface="Palatino Linotype"/>
              <a:buChar char="▪"/>
            </a:pPr>
            <a:r>
              <a:rPr lang="en-US"/>
              <a:t>Cash received in July that pertains to FY21</a:t>
            </a:r>
            <a:endParaRPr/>
          </a:p>
          <a:p>
            <a:pPr marL="685983" lvl="1" indent="-286064" algn="l" rtl="0">
              <a:lnSpc>
                <a:spcPct val="100000"/>
              </a:lnSpc>
              <a:spcBef>
                <a:spcPts val="0"/>
              </a:spcBef>
              <a:spcAft>
                <a:spcPts val="0"/>
              </a:spcAft>
              <a:buSzPct val="100000"/>
              <a:buFont typeface="Palatino Linotype"/>
              <a:buChar char="▫"/>
            </a:pPr>
            <a:r>
              <a:rPr lang="en-US">
                <a:latin typeface="Palatino Linotype"/>
                <a:ea typeface="Palatino Linotype"/>
                <a:cs typeface="Palatino Linotype"/>
                <a:sym typeface="Palatino Linotype"/>
              </a:rPr>
              <a:t>Cash/Check deposits must be at bank on or before 7/15/21</a:t>
            </a:r>
            <a:endParaRPr>
              <a:latin typeface="Palatino Linotype"/>
              <a:ea typeface="Palatino Linotype"/>
              <a:cs typeface="Palatino Linotype"/>
              <a:sym typeface="Palatino Linotype"/>
            </a:endParaRPr>
          </a:p>
          <a:p>
            <a:pPr marL="685983" lvl="1" indent="-286064" algn="l" rtl="0">
              <a:lnSpc>
                <a:spcPct val="100000"/>
              </a:lnSpc>
              <a:spcBef>
                <a:spcPts val="0"/>
              </a:spcBef>
              <a:spcAft>
                <a:spcPts val="0"/>
              </a:spcAft>
              <a:buSzPct val="100000"/>
              <a:buFont typeface="Palatino Linotype"/>
              <a:buChar char="▫"/>
            </a:pPr>
            <a:r>
              <a:rPr lang="en-US">
                <a:latin typeface="Palatino Linotype"/>
                <a:ea typeface="Palatino Linotype"/>
                <a:cs typeface="Palatino Linotype"/>
                <a:sym typeface="Palatino Linotype"/>
              </a:rPr>
              <a:t>Prepare AHBT on or before 7/16/21 with current July date</a:t>
            </a:r>
            <a:endParaRPr>
              <a:latin typeface="Palatino Linotype"/>
              <a:ea typeface="Palatino Linotype"/>
              <a:cs typeface="Palatino Linotype"/>
              <a:sym typeface="Palatino Linotype"/>
            </a:endParaRPr>
          </a:p>
          <a:p>
            <a:pPr marL="685983" lvl="1" indent="-286064" algn="l" rtl="0">
              <a:lnSpc>
                <a:spcPct val="100000"/>
              </a:lnSpc>
              <a:spcBef>
                <a:spcPts val="0"/>
              </a:spcBef>
              <a:spcAft>
                <a:spcPts val="0"/>
              </a:spcAft>
              <a:buSzPct val="100000"/>
              <a:buFont typeface="Palatino Linotype"/>
              <a:buChar char="▫"/>
            </a:pPr>
            <a:r>
              <a:rPr lang="en-US">
                <a:latin typeface="Palatino Linotype"/>
                <a:ea typeface="Palatino Linotype"/>
                <a:cs typeface="Palatino Linotype"/>
                <a:sym typeface="Palatino Linotype"/>
              </a:rPr>
              <a:t>Prepare manual journal with 6/30 date</a:t>
            </a:r>
            <a:endParaRPr>
              <a:latin typeface="Palatino Linotype"/>
              <a:ea typeface="Palatino Linotype"/>
              <a:cs typeface="Palatino Linotype"/>
              <a:sym typeface="Palatino Linotype"/>
            </a:endParaRPr>
          </a:p>
          <a:p>
            <a:pPr marL="685983" lvl="1" indent="-286064" algn="l" rtl="0">
              <a:lnSpc>
                <a:spcPct val="100000"/>
              </a:lnSpc>
              <a:spcBef>
                <a:spcPts val="0"/>
              </a:spcBef>
              <a:spcAft>
                <a:spcPts val="0"/>
              </a:spcAft>
              <a:buSzPct val="100000"/>
              <a:buFont typeface="Palatino Linotype"/>
              <a:buChar char="▫"/>
            </a:pPr>
            <a:r>
              <a:rPr lang="en-US">
                <a:latin typeface="Palatino Linotype"/>
                <a:ea typeface="Palatino Linotype"/>
                <a:cs typeface="Palatino Linotype"/>
                <a:sym typeface="Palatino Linotype"/>
              </a:rPr>
              <a:t>Prepare reversing journal with July date</a:t>
            </a:r>
            <a:endParaRPr>
              <a:latin typeface="Palatino Linotype"/>
              <a:ea typeface="Palatino Linotype"/>
              <a:cs typeface="Palatino Linotype"/>
              <a:sym typeface="Palatino Linotype"/>
            </a:endParaRPr>
          </a:p>
          <a:p>
            <a:pPr marL="685983" lvl="1" indent="-286064" algn="l" rtl="0">
              <a:spcBef>
                <a:spcPts val="0"/>
              </a:spcBef>
              <a:spcAft>
                <a:spcPts val="0"/>
              </a:spcAft>
              <a:buSzPct val="100000"/>
              <a:buFont typeface="Palatino Linotype"/>
              <a:buChar char="▫"/>
            </a:pPr>
            <a:r>
              <a:rPr lang="en-US">
                <a:latin typeface="Palatino Linotype"/>
                <a:ea typeface="Palatino Linotype"/>
                <a:cs typeface="Palatino Linotype"/>
                <a:sym typeface="Palatino Linotype"/>
              </a:rPr>
              <a:t>AHBT/Manual Journal must be submitted and approved by 7/16/21</a:t>
            </a:r>
            <a:endParaRPr>
              <a:latin typeface="Palatino Linotype"/>
              <a:ea typeface="Palatino Linotype"/>
              <a:cs typeface="Palatino Linotype"/>
              <a:sym typeface="Palatino Linotype"/>
            </a:endParaRPr>
          </a:p>
          <a:p>
            <a:pPr marL="685983" lvl="1" indent="-286064" algn="l" rtl="0">
              <a:lnSpc>
                <a:spcPct val="100000"/>
              </a:lnSpc>
              <a:spcBef>
                <a:spcPts val="0"/>
              </a:spcBef>
              <a:spcAft>
                <a:spcPts val="0"/>
              </a:spcAft>
              <a:buSzPct val="100000"/>
              <a:buFont typeface="Palatino Linotype"/>
              <a:buChar char="▫"/>
            </a:pPr>
            <a:r>
              <a:rPr lang="en-US">
                <a:latin typeface="Palatino Linotype"/>
                <a:ea typeface="Palatino Linotype"/>
                <a:cs typeface="Palatino Linotype"/>
                <a:sym typeface="Palatino Linotype"/>
              </a:rPr>
              <a:t>Job aid for FYE deposits can be found on Workday homepage</a:t>
            </a:r>
            <a:endParaRPr>
              <a:latin typeface="Palatino Linotype"/>
              <a:ea typeface="Palatino Linotype"/>
              <a:cs typeface="Palatino Linotype"/>
              <a:sym typeface="Palatino Linotype"/>
            </a:endParaRPr>
          </a:p>
          <a:p>
            <a:pPr marL="342991" lvl="0" indent="-286064" algn="l" rtl="0">
              <a:lnSpc>
                <a:spcPct val="100000"/>
              </a:lnSpc>
              <a:spcBef>
                <a:spcPts val="0"/>
              </a:spcBef>
              <a:spcAft>
                <a:spcPts val="0"/>
              </a:spcAft>
              <a:buSzPct val="100000"/>
              <a:buFont typeface="Palatino Linotype"/>
              <a:buChar char="▪"/>
            </a:pPr>
            <a:r>
              <a:rPr lang="en-US"/>
              <a:t>Do not combine deposits pertaining to FY21 with deposits that pertain to FY22.  Separate AHBT/deposit needs to be processed for each fiscal year.</a:t>
            </a:r>
            <a:endParaRPr>
              <a:latin typeface="Palatino Linotype"/>
              <a:ea typeface="Palatino Linotype"/>
              <a:cs typeface="Palatino Linotype"/>
              <a:sym typeface="Palatino Linotype"/>
            </a:endParaRPr>
          </a:p>
          <a:p>
            <a:pPr marL="342991" lvl="0" indent="0" algn="l" rtl="0">
              <a:lnSpc>
                <a:spcPct val="100000"/>
              </a:lnSpc>
              <a:spcBef>
                <a:spcPts val="600"/>
              </a:spcBef>
              <a:spcAft>
                <a:spcPts val="0"/>
              </a:spcAft>
              <a:buNone/>
            </a:pPr>
            <a:endParaRPr/>
          </a:p>
          <a:p>
            <a:pPr marL="0" lvl="0" indent="0" algn="l" rtl="0">
              <a:lnSpc>
                <a:spcPct val="100000"/>
              </a:lnSpc>
              <a:spcBef>
                <a:spcPts val="600"/>
              </a:spcBef>
              <a:spcAft>
                <a:spcPts val="0"/>
              </a:spcAft>
              <a:buNone/>
            </a:pPr>
            <a:r>
              <a:rPr lang="en-US"/>
              <a:t> </a:t>
            </a:r>
            <a:endParaRPr/>
          </a:p>
        </p:txBody>
      </p:sp>
      <p:sp>
        <p:nvSpPr>
          <p:cNvPr id="47" name="Google Shape;47;p3"/>
          <p:cNvSpPr txBox="1">
            <a:spLocks noGrp="1"/>
          </p:cNvSpPr>
          <p:nvPr>
            <p:ph type="sldNum" idx="12"/>
          </p:nvPr>
        </p:nvSpPr>
        <p:spPr>
          <a:xfrm>
            <a:off x="8750401" y="5213940"/>
            <a:ext cx="393600" cy="393703"/>
          </a:xfrm>
          <a:prstGeom prst="rect">
            <a:avLst/>
          </a:prstGeom>
          <a:solidFill>
            <a:schemeClr val="accent1"/>
          </a:solidFill>
          <a:ln>
            <a:noFill/>
          </a:ln>
        </p:spPr>
        <p:txBody>
          <a:bodyPr spcFirstLastPara="1" wrap="square" lIns="68587" tIns="68587" rIns="68587" bIns="68587" anchor="ctr" anchorCtr="0">
            <a:noAutofit/>
          </a:bodyPr>
          <a:lstStyle/>
          <a:p>
            <a:pPr marL="0" lvl="0" indent="0" algn="ctr" rtl="0">
              <a:lnSpc>
                <a:spcPct val="100000"/>
              </a:lnSpc>
              <a:spcBef>
                <a:spcPts val="0"/>
              </a:spcBef>
              <a:spcAft>
                <a:spcPts val="0"/>
              </a:spcAft>
              <a:buSzPts val="1600"/>
              <a:buNone/>
            </a:pPr>
            <a:fld id="{00000000-1234-1234-1234-123412341234}" type="slidenum">
              <a:rPr lang="en-US"/>
              <a:pPr marL="0" lvl="0" indent="0" algn="ctr" rtl="0">
                <a:lnSpc>
                  <a:spcPct val="100000"/>
                </a:lnSpc>
                <a:spcBef>
                  <a:spcPts val="0"/>
                </a:spcBef>
                <a:spcAft>
                  <a:spcPts val="0"/>
                </a:spcAft>
                <a:buSzPts val="1600"/>
                <a:buNone/>
              </a:pPr>
              <a:t>21</a:t>
            </a:fld>
            <a:endParaRPr/>
          </a:p>
        </p:txBody>
      </p:sp>
      <p:sp>
        <p:nvSpPr>
          <p:cNvPr id="48" name="Google Shape;48;p3"/>
          <p:cNvSpPr txBox="1">
            <a:spLocks noGrp="1"/>
          </p:cNvSpPr>
          <p:nvPr>
            <p:ph type="title"/>
          </p:nvPr>
        </p:nvSpPr>
        <p:spPr>
          <a:xfrm>
            <a:off x="679681" y="846306"/>
            <a:ext cx="6122941" cy="963039"/>
          </a:xfrm>
          <a:prstGeom prst="rect">
            <a:avLst/>
          </a:prstGeom>
          <a:noFill/>
          <a:ln>
            <a:noFill/>
          </a:ln>
        </p:spPr>
        <p:txBody>
          <a:bodyPr spcFirstLastPara="1" wrap="square" lIns="68587" tIns="68587" rIns="68587" bIns="68587" anchor="ctr" anchorCtr="0">
            <a:noAutofit/>
          </a:bodyPr>
          <a:lstStyle/>
          <a:p>
            <a:pPr marL="0" lvl="0" indent="0" algn="l" rtl="0">
              <a:lnSpc>
                <a:spcPct val="100000"/>
              </a:lnSpc>
              <a:spcBef>
                <a:spcPts val="0"/>
              </a:spcBef>
              <a:spcAft>
                <a:spcPts val="0"/>
              </a:spcAft>
              <a:buSzPts val="2400"/>
              <a:buNone/>
            </a:pPr>
            <a:r>
              <a:rPr lang="en-US" sz="1951" dirty="0"/>
              <a:t>Deposits</a:t>
            </a:r>
            <a:endParaRPr dirty="0"/>
          </a:p>
        </p:txBody>
      </p:sp>
    </p:spTree>
    <p:extLst>
      <p:ext uri="{BB962C8B-B14F-4D97-AF65-F5344CB8AC3E}">
        <p14:creationId xmlns:p14="http://schemas.microsoft.com/office/powerpoint/2010/main" val="329744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body" idx="1"/>
          </p:nvPr>
        </p:nvSpPr>
        <p:spPr>
          <a:xfrm>
            <a:off x="905409" y="2274575"/>
            <a:ext cx="6630829" cy="2939265"/>
          </a:xfrm>
          <a:prstGeom prst="rect">
            <a:avLst/>
          </a:prstGeom>
          <a:noFill/>
          <a:ln>
            <a:noFill/>
          </a:ln>
        </p:spPr>
        <p:txBody>
          <a:bodyPr spcFirstLastPara="1" wrap="square" lIns="68587" tIns="68587" rIns="68587" bIns="68587" anchor="t" anchorCtr="0">
            <a:noAutofit/>
          </a:bodyPr>
          <a:lstStyle/>
          <a:p>
            <a:pPr marL="342991" lvl="0" indent="-295354" algn="l" rtl="0">
              <a:lnSpc>
                <a:spcPct val="100000"/>
              </a:lnSpc>
              <a:spcBef>
                <a:spcPts val="600"/>
              </a:spcBef>
              <a:spcAft>
                <a:spcPts val="0"/>
              </a:spcAft>
              <a:buSzPts val="2600"/>
              <a:buChar char="▪"/>
            </a:pPr>
            <a:r>
              <a:rPr lang="en-US"/>
              <a:t>All invoices for June 2021 must be submitted and approved by 7/16/21</a:t>
            </a:r>
            <a:endParaRPr/>
          </a:p>
          <a:p>
            <a:pPr marL="342991" lvl="0" indent="-295354" algn="l" rtl="0">
              <a:lnSpc>
                <a:spcPct val="100000"/>
              </a:lnSpc>
              <a:spcBef>
                <a:spcPts val="0"/>
              </a:spcBef>
              <a:spcAft>
                <a:spcPts val="0"/>
              </a:spcAft>
              <a:buSzPts val="2600"/>
              <a:buChar char="▪"/>
            </a:pPr>
            <a:r>
              <a:rPr lang="en-US"/>
              <a:t>Payments on invoices will be posted with date of receipt-split coding does not apply to Customer Accounts</a:t>
            </a:r>
            <a:endParaRPr/>
          </a:p>
        </p:txBody>
      </p:sp>
      <p:sp>
        <p:nvSpPr>
          <p:cNvPr id="55" name="Google Shape;55;p4"/>
          <p:cNvSpPr txBox="1">
            <a:spLocks noGrp="1"/>
          </p:cNvSpPr>
          <p:nvPr>
            <p:ph type="sldNum" idx="12"/>
          </p:nvPr>
        </p:nvSpPr>
        <p:spPr>
          <a:xfrm>
            <a:off x="8750401" y="5213940"/>
            <a:ext cx="393600" cy="393703"/>
          </a:xfrm>
          <a:prstGeom prst="rect">
            <a:avLst/>
          </a:prstGeom>
          <a:solidFill>
            <a:schemeClr val="accent1"/>
          </a:solidFill>
          <a:ln>
            <a:noFill/>
          </a:ln>
        </p:spPr>
        <p:txBody>
          <a:bodyPr spcFirstLastPara="1" wrap="square" lIns="68587" tIns="68587" rIns="68587" bIns="68587" anchor="ctr" anchorCtr="0">
            <a:noAutofit/>
          </a:bodyPr>
          <a:lstStyle/>
          <a:p>
            <a:pPr marL="0" lvl="0" indent="0" algn="ctr" rtl="0">
              <a:lnSpc>
                <a:spcPct val="100000"/>
              </a:lnSpc>
              <a:spcBef>
                <a:spcPts val="0"/>
              </a:spcBef>
              <a:spcAft>
                <a:spcPts val="0"/>
              </a:spcAft>
              <a:buSzPts val="1600"/>
              <a:buNone/>
            </a:pPr>
            <a:fld id="{00000000-1234-1234-1234-123412341234}" type="slidenum">
              <a:rPr lang="en-US"/>
              <a:pPr marL="0" lvl="0" indent="0" algn="ctr" rtl="0">
                <a:lnSpc>
                  <a:spcPct val="100000"/>
                </a:lnSpc>
                <a:spcBef>
                  <a:spcPts val="0"/>
                </a:spcBef>
                <a:spcAft>
                  <a:spcPts val="0"/>
                </a:spcAft>
                <a:buSzPts val="1600"/>
                <a:buNone/>
              </a:pPr>
              <a:t>22</a:t>
            </a:fld>
            <a:endParaRPr/>
          </a:p>
        </p:txBody>
      </p:sp>
      <p:sp>
        <p:nvSpPr>
          <p:cNvPr id="56" name="Google Shape;56;p4"/>
          <p:cNvSpPr txBox="1">
            <a:spLocks noGrp="1"/>
          </p:cNvSpPr>
          <p:nvPr>
            <p:ph type="title"/>
          </p:nvPr>
        </p:nvSpPr>
        <p:spPr>
          <a:xfrm>
            <a:off x="679681" y="612843"/>
            <a:ext cx="6122941" cy="1444224"/>
          </a:xfrm>
          <a:prstGeom prst="rect">
            <a:avLst/>
          </a:prstGeom>
          <a:noFill/>
          <a:ln>
            <a:noFill/>
          </a:ln>
        </p:spPr>
        <p:txBody>
          <a:bodyPr spcFirstLastPara="1" wrap="square" lIns="68587" tIns="68587" rIns="68587" bIns="68587" anchor="ctr" anchorCtr="0">
            <a:noAutofit/>
          </a:bodyPr>
          <a:lstStyle/>
          <a:p>
            <a:pPr marL="0" lvl="0" indent="0" algn="l" rtl="0">
              <a:lnSpc>
                <a:spcPct val="100000"/>
              </a:lnSpc>
              <a:spcBef>
                <a:spcPts val="0"/>
              </a:spcBef>
              <a:spcAft>
                <a:spcPts val="0"/>
              </a:spcAft>
              <a:buSzPts val="2400"/>
              <a:buNone/>
            </a:pPr>
            <a:r>
              <a:rPr lang="en-US" dirty="0"/>
              <a:t>Customer Accounts</a:t>
            </a:r>
            <a:endParaRPr dirty="0"/>
          </a:p>
        </p:txBody>
      </p:sp>
    </p:spTree>
    <p:extLst>
      <p:ext uri="{BB962C8B-B14F-4D97-AF65-F5344CB8AC3E}">
        <p14:creationId xmlns:p14="http://schemas.microsoft.com/office/powerpoint/2010/main" val="1626721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deb9e56f1a_0_0"/>
          <p:cNvSpPr txBox="1">
            <a:spLocks noGrp="1"/>
          </p:cNvSpPr>
          <p:nvPr>
            <p:ph type="body" idx="1"/>
          </p:nvPr>
        </p:nvSpPr>
        <p:spPr>
          <a:xfrm>
            <a:off x="851957" y="2127574"/>
            <a:ext cx="6630902" cy="2939265"/>
          </a:xfrm>
          <a:prstGeom prst="rect">
            <a:avLst/>
          </a:prstGeom>
        </p:spPr>
        <p:txBody>
          <a:bodyPr spcFirstLastPara="1" wrap="square" lIns="68587" tIns="68587" rIns="68587" bIns="68587"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sz="1500" dirty="0"/>
              <a:t>All FY21 P card transactions to be fully verified and approved in Workday by cardholders and approvers by July 6</a:t>
            </a:r>
            <a:r>
              <a:rPr lang="en-US" sz="2476" baseline="30000" dirty="0"/>
              <a:t>th</a:t>
            </a:r>
            <a:endParaRPr sz="2476" baseline="30000" dirty="0"/>
          </a:p>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sz="1500" b="1" dirty="0"/>
              <a:t>June charges with goods received on or after July 1, 2021: </a:t>
            </a:r>
            <a:r>
              <a:rPr lang="en-US" sz="1500" dirty="0"/>
              <a:t>Cardholder enters a Document Date of 7/1/21 on the Information tab of the verification in Workday</a:t>
            </a:r>
            <a:endParaRPr sz="1500" dirty="0"/>
          </a:p>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sz="1500" b="1" dirty="0"/>
              <a:t>July charges with goods received on or before 6/30/21:</a:t>
            </a:r>
            <a:r>
              <a:rPr lang="en-US" sz="1500" dirty="0"/>
              <a:t> Cardholder enters a Document Date of 6/30/21 on the Information tab of the verification in Workday</a:t>
            </a:r>
            <a:endParaRPr sz="1500" dirty="0"/>
          </a:p>
          <a:p>
            <a:pPr marL="0" lvl="0" indent="0" algn="l" rtl="0">
              <a:spcBef>
                <a:spcPts val="600"/>
              </a:spcBef>
              <a:spcAft>
                <a:spcPts val="0"/>
              </a:spcAft>
              <a:buNone/>
            </a:pPr>
            <a:r>
              <a:rPr lang="en-US" sz="1500" dirty="0"/>
              <a:t>Transactions verified and approved with incorrect fiscal year</a:t>
            </a:r>
          </a:p>
          <a:p>
            <a:pPr marL="0" lvl="0" indent="0" algn="l" rtl="0">
              <a:spcBef>
                <a:spcPts val="600"/>
              </a:spcBef>
              <a:spcAft>
                <a:spcPts val="0"/>
              </a:spcAft>
              <a:buNone/>
            </a:pPr>
            <a:r>
              <a:rPr lang="en-US" sz="1500" dirty="0"/>
              <a:t>Document dates can be corrected by the department using a Transaction Correction to change the fiscal year posting</a:t>
            </a:r>
            <a:endParaRPr dirty="0"/>
          </a:p>
        </p:txBody>
      </p:sp>
      <p:sp>
        <p:nvSpPr>
          <p:cNvPr id="63" name="Google Shape;63;gdeb9e56f1a_0_0"/>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23</a:t>
            </a:fld>
            <a:endParaRPr/>
          </a:p>
        </p:txBody>
      </p:sp>
      <p:sp>
        <p:nvSpPr>
          <p:cNvPr id="64" name="Google Shape;64;gdeb9e56f1a_0_0"/>
          <p:cNvSpPr txBox="1">
            <a:spLocks noGrp="1"/>
          </p:cNvSpPr>
          <p:nvPr>
            <p:ph type="title"/>
          </p:nvPr>
        </p:nvSpPr>
        <p:spPr>
          <a:xfrm>
            <a:off x="679681" y="739303"/>
            <a:ext cx="6122945" cy="1317690"/>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solidFill>
                  <a:srgbClr val="FFFFFF"/>
                </a:solidFill>
              </a:rPr>
              <a:t>P-Card</a:t>
            </a:r>
            <a:endParaRPr dirty="0"/>
          </a:p>
        </p:txBody>
      </p:sp>
    </p:spTree>
    <p:extLst>
      <p:ext uri="{BB962C8B-B14F-4D97-AF65-F5344CB8AC3E}">
        <p14:creationId xmlns:p14="http://schemas.microsoft.com/office/powerpoint/2010/main" val="2692946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deb9e56f1a_0_9"/>
          <p:cNvSpPr txBox="1">
            <a:spLocks noGrp="1"/>
          </p:cNvSpPr>
          <p:nvPr>
            <p:ph type="body" idx="1"/>
          </p:nvPr>
        </p:nvSpPr>
        <p:spPr>
          <a:xfrm>
            <a:off x="905409" y="2274575"/>
            <a:ext cx="6630902" cy="2939265"/>
          </a:xfrm>
          <a:prstGeom prst="rect">
            <a:avLst/>
          </a:prstGeom>
        </p:spPr>
        <p:txBody>
          <a:bodyPr spcFirstLastPara="1" wrap="square" lIns="68587" tIns="68587" rIns="68587" bIns="68587"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03CA5"/>
                </a:solidFill>
                <a:latin typeface="Barlow"/>
                <a:ea typeface="Barlow"/>
                <a:cs typeface="Barlow"/>
                <a:sym typeface="Barlow"/>
              </a:rPr>
              <a:t>▪</a:t>
            </a:r>
            <a:r>
              <a:rPr lang="en-US"/>
              <a:t>FY21 expense reports are due to your Commitment Offices by 5:00 pm July 2nd</a:t>
            </a:r>
            <a:endParaRPr/>
          </a:p>
          <a:p>
            <a:pPr marL="0" lvl="0" indent="0" algn="l" rtl="0">
              <a:lnSpc>
                <a:spcPct val="115000"/>
              </a:lnSpc>
              <a:spcBef>
                <a:spcPts val="0"/>
              </a:spcBef>
              <a:spcAft>
                <a:spcPts val="0"/>
              </a:spcAft>
              <a:buClr>
                <a:schemeClr val="dk1"/>
              </a:buClr>
              <a:buSzPts val="1100"/>
              <a:buFont typeface="Arial"/>
              <a:buNone/>
            </a:pPr>
            <a:r>
              <a:rPr lang="en-US">
                <a:solidFill>
                  <a:srgbClr val="003CA5"/>
                </a:solidFill>
                <a:latin typeface="Barlow"/>
                <a:ea typeface="Barlow"/>
                <a:cs typeface="Barlow"/>
                <a:sym typeface="Barlow"/>
              </a:rPr>
              <a:t>▪</a:t>
            </a:r>
            <a:r>
              <a:rPr lang="en-US"/>
              <a:t>FY21 expenses - enter a report date in Concur of 6/30/21 or earlier</a:t>
            </a:r>
            <a:endParaRPr/>
          </a:p>
          <a:p>
            <a:pPr marL="0" lvl="0" indent="0" algn="l" rtl="0">
              <a:spcBef>
                <a:spcPts val="600"/>
              </a:spcBef>
              <a:spcAft>
                <a:spcPts val="0"/>
              </a:spcAft>
              <a:buNone/>
            </a:pPr>
            <a:r>
              <a:rPr lang="en-US">
                <a:solidFill>
                  <a:srgbClr val="003CA5"/>
                </a:solidFill>
                <a:latin typeface="Barlow"/>
                <a:ea typeface="Barlow"/>
                <a:cs typeface="Barlow"/>
                <a:sym typeface="Barlow"/>
              </a:rPr>
              <a:t>▪</a:t>
            </a:r>
            <a:r>
              <a:rPr lang="en-US"/>
              <a:t>FY22 expenses – enter a report date in Concur of 7/1/21 or later</a:t>
            </a:r>
            <a:endParaRPr/>
          </a:p>
        </p:txBody>
      </p:sp>
      <p:sp>
        <p:nvSpPr>
          <p:cNvPr id="71" name="Google Shape;71;gdeb9e56f1a_0_9"/>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24</a:t>
            </a:fld>
            <a:endParaRPr/>
          </a:p>
        </p:txBody>
      </p:sp>
      <p:sp>
        <p:nvSpPr>
          <p:cNvPr id="72" name="Google Shape;72;gdeb9e56f1a_0_9"/>
          <p:cNvSpPr txBox="1">
            <a:spLocks noGrp="1"/>
          </p:cNvSpPr>
          <p:nvPr>
            <p:ph type="title"/>
          </p:nvPr>
        </p:nvSpPr>
        <p:spPr>
          <a:xfrm>
            <a:off x="679681" y="632299"/>
            <a:ext cx="6122945" cy="1424694"/>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Concur Expense</a:t>
            </a:r>
            <a:endParaRPr dirty="0"/>
          </a:p>
        </p:txBody>
      </p:sp>
    </p:spTree>
    <p:extLst>
      <p:ext uri="{BB962C8B-B14F-4D97-AF65-F5344CB8AC3E}">
        <p14:creationId xmlns:p14="http://schemas.microsoft.com/office/powerpoint/2010/main" val="3006008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deb9e56f1a_0_17"/>
          <p:cNvSpPr txBox="1">
            <a:spLocks noGrp="1"/>
          </p:cNvSpPr>
          <p:nvPr>
            <p:ph type="body" idx="1"/>
          </p:nvPr>
        </p:nvSpPr>
        <p:spPr>
          <a:xfrm>
            <a:off x="1005617" y="1610696"/>
            <a:ext cx="6630902" cy="2939265"/>
          </a:xfrm>
          <a:prstGeom prst="rect">
            <a:avLst/>
          </a:prstGeom>
        </p:spPr>
        <p:txBody>
          <a:bodyPr spcFirstLastPara="1" wrap="square" lIns="68587" tIns="68587" rIns="68587" bIns="68587"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dirty="0"/>
              <a:t>FY21 Supplier Invoice Requests should be submitted by departments by 5:00 pm July 2nd</a:t>
            </a:r>
            <a:endParaRPr dirty="0"/>
          </a:p>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dirty="0"/>
              <a:t>Invoice date in Workday determines the fiscal year in which the transaction will post</a:t>
            </a:r>
            <a:endParaRPr dirty="0"/>
          </a:p>
          <a:p>
            <a:pPr marL="0" lvl="0" indent="0" algn="l" rtl="0">
              <a:lnSpc>
                <a:spcPct val="115000"/>
              </a:lnSpc>
              <a:spcBef>
                <a:spcPts val="0"/>
              </a:spcBef>
              <a:spcAft>
                <a:spcPts val="0"/>
              </a:spcAft>
              <a:buClr>
                <a:schemeClr val="dk1"/>
              </a:buClr>
              <a:buSzPts val="1100"/>
              <a:buFont typeface="Arial"/>
              <a:buNone/>
            </a:pPr>
            <a:r>
              <a:rPr lang="en-US" dirty="0">
                <a:solidFill>
                  <a:srgbClr val="003CA5"/>
                </a:solidFill>
                <a:latin typeface="Barlow"/>
                <a:ea typeface="Barlow"/>
                <a:cs typeface="Barlow"/>
                <a:sym typeface="Barlow"/>
              </a:rPr>
              <a:t>▪</a:t>
            </a:r>
            <a:r>
              <a:rPr lang="en-US" dirty="0"/>
              <a:t>Goods/services received 6/30/21 or earlier &gt;&gt;&gt; the invoice date entered in Workday should be 06/30/2021 or earlier</a:t>
            </a:r>
            <a:endParaRPr dirty="0"/>
          </a:p>
          <a:p>
            <a:pPr marL="0" lvl="0" indent="0" algn="l" rtl="0">
              <a:spcBef>
                <a:spcPts val="600"/>
              </a:spcBef>
              <a:spcAft>
                <a:spcPts val="0"/>
              </a:spcAft>
              <a:buNone/>
            </a:pPr>
            <a:r>
              <a:rPr lang="en-US" dirty="0"/>
              <a:t>Goods/services received 7/1/21 or later &gt;&gt;&gt; the invoice date entered in Workday should be 07/01/2021 or later</a:t>
            </a:r>
            <a:endParaRPr dirty="0"/>
          </a:p>
        </p:txBody>
      </p:sp>
      <p:sp>
        <p:nvSpPr>
          <p:cNvPr id="79" name="Google Shape;79;gdeb9e56f1a_0_17"/>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25</a:t>
            </a:fld>
            <a:endParaRPr/>
          </a:p>
        </p:txBody>
      </p:sp>
      <p:sp>
        <p:nvSpPr>
          <p:cNvPr id="80" name="Google Shape;80;gdeb9e56f1a_0_17"/>
          <p:cNvSpPr txBox="1">
            <a:spLocks noGrp="1"/>
          </p:cNvSpPr>
          <p:nvPr>
            <p:ph type="title"/>
          </p:nvPr>
        </p:nvSpPr>
        <p:spPr>
          <a:xfrm>
            <a:off x="679681" y="593387"/>
            <a:ext cx="6122945" cy="1463605"/>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solidFill>
                  <a:srgbClr val="FFFFFF"/>
                </a:solidFill>
              </a:rPr>
              <a:t>Supplier Invoice Request</a:t>
            </a:r>
            <a:endParaRPr dirty="0"/>
          </a:p>
        </p:txBody>
      </p:sp>
    </p:spTree>
    <p:extLst>
      <p:ext uri="{BB962C8B-B14F-4D97-AF65-F5344CB8AC3E}">
        <p14:creationId xmlns:p14="http://schemas.microsoft.com/office/powerpoint/2010/main" val="356366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de508feb8f_0_30"/>
          <p:cNvSpPr txBox="1">
            <a:spLocks noGrp="1"/>
          </p:cNvSpPr>
          <p:nvPr>
            <p:ph type="body" idx="1"/>
          </p:nvPr>
        </p:nvSpPr>
        <p:spPr>
          <a:xfrm>
            <a:off x="905409" y="1861743"/>
            <a:ext cx="6630902" cy="2939265"/>
          </a:xfrm>
          <a:prstGeom prst="rect">
            <a:avLst/>
          </a:prstGeom>
        </p:spPr>
        <p:txBody>
          <a:bodyPr spcFirstLastPara="1" wrap="square" lIns="68587" tIns="68587" rIns="68587" bIns="68587" anchor="t" anchorCtr="0">
            <a:noAutofit/>
          </a:bodyPr>
          <a:lstStyle/>
          <a:p>
            <a:pPr marL="0" lvl="0" indent="0" algn="l" rtl="0">
              <a:spcBef>
                <a:spcPts val="600"/>
              </a:spcBef>
              <a:spcAft>
                <a:spcPts val="0"/>
              </a:spcAft>
              <a:buNone/>
            </a:pPr>
            <a:r>
              <a:rPr lang="en-US" dirty="0"/>
              <a:t>Orders of $250 or greater require receipt in Workday. Buyers need to stay current with FY21 and FY22 receiving for orders $250 or greater. The receiving deadline for FY21 purchase orders is June 30th, 2021. </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US" dirty="0"/>
              <a:t>Accounts Payable reviews reports for orders received and not invoiced and orders invoiced and not received, and will follow up as necessary.</a:t>
            </a:r>
            <a:endParaRPr dirty="0"/>
          </a:p>
        </p:txBody>
      </p:sp>
      <p:sp>
        <p:nvSpPr>
          <p:cNvPr id="87" name="Google Shape;87;gde508feb8f_0_30"/>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26</a:t>
            </a:fld>
            <a:endParaRPr/>
          </a:p>
        </p:txBody>
      </p:sp>
      <p:sp>
        <p:nvSpPr>
          <p:cNvPr id="88" name="Google Shape;88;gde508feb8f_0_30"/>
          <p:cNvSpPr txBox="1">
            <a:spLocks noGrp="1"/>
          </p:cNvSpPr>
          <p:nvPr>
            <p:ph type="title"/>
          </p:nvPr>
        </p:nvSpPr>
        <p:spPr>
          <a:xfrm>
            <a:off x="679681" y="525295"/>
            <a:ext cx="6122945" cy="1531698"/>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Receiving</a:t>
            </a:r>
            <a:endParaRPr dirty="0"/>
          </a:p>
        </p:txBody>
      </p:sp>
    </p:spTree>
    <p:extLst>
      <p:ext uri="{BB962C8B-B14F-4D97-AF65-F5344CB8AC3E}">
        <p14:creationId xmlns:p14="http://schemas.microsoft.com/office/powerpoint/2010/main" val="3929359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de508feb8f_0_7"/>
          <p:cNvSpPr txBox="1">
            <a:spLocks noGrp="1"/>
          </p:cNvSpPr>
          <p:nvPr>
            <p:ph type="body" idx="1"/>
          </p:nvPr>
        </p:nvSpPr>
        <p:spPr>
          <a:xfrm>
            <a:off x="901280" y="1593008"/>
            <a:ext cx="6630902" cy="2939265"/>
          </a:xfrm>
          <a:prstGeom prst="rect">
            <a:avLst/>
          </a:prstGeom>
        </p:spPr>
        <p:txBody>
          <a:bodyPr spcFirstLastPara="1" wrap="square" lIns="68587" tIns="68587" rIns="68587" bIns="68587" anchor="t" anchorCtr="0">
            <a:noAutofit/>
          </a:bodyPr>
          <a:lstStyle/>
          <a:p>
            <a:pPr marL="342991" lvl="0" indent="-295354" algn="l" rtl="0">
              <a:spcBef>
                <a:spcPts val="600"/>
              </a:spcBef>
              <a:spcAft>
                <a:spcPts val="0"/>
              </a:spcAft>
              <a:buSzPts val="2600"/>
              <a:buChar char="▪"/>
            </a:pPr>
            <a:r>
              <a:rPr lang="en-US" dirty="0"/>
              <a:t>June 14th: Users can begin creating FY22 blanket orders (non-catalog and supplier contracts)</a:t>
            </a:r>
            <a:endParaRPr dirty="0"/>
          </a:p>
          <a:p>
            <a:pPr marL="685983" lvl="1" indent="-295354" algn="l" rtl="0">
              <a:spcBef>
                <a:spcPts val="0"/>
              </a:spcBef>
              <a:spcAft>
                <a:spcPts val="0"/>
              </a:spcAft>
              <a:buSzPts val="2600"/>
              <a:buFont typeface="Palatino Linotype"/>
              <a:buChar char="▫"/>
            </a:pPr>
            <a:r>
              <a:rPr lang="en-US" dirty="0">
                <a:latin typeface="Palatino Linotype"/>
                <a:ea typeface="Palatino Linotype"/>
                <a:cs typeface="Palatino Linotype"/>
                <a:sym typeface="Palatino Linotype"/>
              </a:rPr>
              <a:t>FY22 non-catalog blanket orders will be approved on 7/1/21</a:t>
            </a:r>
            <a:endParaRPr dirty="0">
              <a:latin typeface="Palatino Linotype"/>
              <a:ea typeface="Palatino Linotype"/>
              <a:cs typeface="Palatino Linotype"/>
              <a:sym typeface="Palatino Linotype"/>
            </a:endParaRPr>
          </a:p>
          <a:p>
            <a:pPr marL="685983" lvl="1" indent="-295354" algn="l" rtl="0">
              <a:spcBef>
                <a:spcPts val="0"/>
              </a:spcBef>
              <a:spcAft>
                <a:spcPts val="0"/>
              </a:spcAft>
              <a:buSzPts val="2600"/>
              <a:buFont typeface="Palatino Linotype"/>
              <a:buChar char="▫"/>
            </a:pPr>
            <a:r>
              <a:rPr lang="en-US" dirty="0">
                <a:latin typeface="Palatino Linotype"/>
                <a:ea typeface="Palatino Linotype"/>
                <a:cs typeface="Palatino Linotype"/>
                <a:sym typeface="Palatino Linotype"/>
              </a:rPr>
              <a:t>FY22 supplier contracts may be approved prior to 7/1/21</a:t>
            </a:r>
            <a:endParaRPr dirty="0">
              <a:latin typeface="Palatino Linotype"/>
              <a:ea typeface="Palatino Linotype"/>
              <a:cs typeface="Palatino Linotype"/>
              <a:sym typeface="Palatino Linotype"/>
            </a:endParaRPr>
          </a:p>
          <a:p>
            <a:pPr marL="342991" lvl="0" indent="-295354" algn="l" rtl="0">
              <a:spcBef>
                <a:spcPts val="0"/>
              </a:spcBef>
              <a:spcAft>
                <a:spcPts val="0"/>
              </a:spcAft>
              <a:buSzPts val="2600"/>
              <a:buChar char="▪"/>
            </a:pPr>
            <a:r>
              <a:rPr lang="en-US" dirty="0"/>
              <a:t>June 14th: No new FY21 blanket orders</a:t>
            </a:r>
            <a:endParaRPr dirty="0"/>
          </a:p>
          <a:p>
            <a:pPr marL="342991" lvl="0" indent="-295354" algn="l" rtl="0">
              <a:spcBef>
                <a:spcPts val="0"/>
              </a:spcBef>
              <a:spcAft>
                <a:spcPts val="0"/>
              </a:spcAft>
              <a:buSzPts val="2600"/>
              <a:buChar char="▪"/>
            </a:pPr>
            <a:r>
              <a:rPr lang="en-US" dirty="0"/>
              <a:t>June 21st: Deadline for increasing FY21 blanket orders</a:t>
            </a:r>
            <a:endParaRPr dirty="0"/>
          </a:p>
          <a:p>
            <a:pPr marL="342991" lvl="0" indent="-295354" algn="l" rtl="0">
              <a:spcBef>
                <a:spcPts val="0"/>
              </a:spcBef>
              <a:spcAft>
                <a:spcPts val="0"/>
              </a:spcAft>
              <a:buSzPts val="2600"/>
              <a:buChar char="▪"/>
            </a:pPr>
            <a:r>
              <a:rPr lang="en-US" dirty="0"/>
              <a:t>June 30th: Deadline to create receipts for FY21 invoices</a:t>
            </a:r>
            <a:endParaRPr dirty="0"/>
          </a:p>
          <a:p>
            <a:pPr marL="342991" lvl="0" indent="0" algn="l" rtl="0">
              <a:spcBef>
                <a:spcPts val="600"/>
              </a:spcBef>
              <a:spcAft>
                <a:spcPts val="0"/>
              </a:spcAft>
              <a:buNone/>
            </a:pPr>
            <a:endParaRPr dirty="0"/>
          </a:p>
        </p:txBody>
      </p:sp>
      <p:sp>
        <p:nvSpPr>
          <p:cNvPr id="95" name="Google Shape;95;gde508feb8f_0_7"/>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27</a:t>
            </a:fld>
            <a:endParaRPr/>
          </a:p>
        </p:txBody>
      </p:sp>
      <p:sp>
        <p:nvSpPr>
          <p:cNvPr id="96" name="Google Shape;96;gde508feb8f_0_7"/>
          <p:cNvSpPr txBox="1">
            <a:spLocks noGrp="1"/>
          </p:cNvSpPr>
          <p:nvPr>
            <p:ph type="title"/>
          </p:nvPr>
        </p:nvSpPr>
        <p:spPr>
          <a:xfrm>
            <a:off x="679681" y="525295"/>
            <a:ext cx="6122945" cy="1531698"/>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Procurement - Important Dates </a:t>
            </a:r>
            <a:endParaRPr dirty="0"/>
          </a:p>
        </p:txBody>
      </p:sp>
    </p:spTree>
    <p:extLst>
      <p:ext uri="{BB962C8B-B14F-4D97-AF65-F5344CB8AC3E}">
        <p14:creationId xmlns:p14="http://schemas.microsoft.com/office/powerpoint/2010/main" val="3428616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de508feb8f_0_0"/>
          <p:cNvSpPr txBox="1">
            <a:spLocks noGrp="1"/>
          </p:cNvSpPr>
          <p:nvPr>
            <p:ph type="body" idx="1"/>
          </p:nvPr>
        </p:nvSpPr>
        <p:spPr>
          <a:xfrm>
            <a:off x="905409" y="2274575"/>
            <a:ext cx="6630902" cy="2939265"/>
          </a:xfrm>
          <a:prstGeom prst="rect">
            <a:avLst/>
          </a:prstGeom>
        </p:spPr>
        <p:txBody>
          <a:bodyPr spcFirstLastPara="1" wrap="square" lIns="68587" tIns="68587" rIns="68587" bIns="68587" anchor="t" anchorCtr="0">
            <a:noAutofit/>
          </a:bodyPr>
          <a:lstStyle/>
          <a:p>
            <a:pPr marL="342991" lvl="0" indent="-295354" algn="l" rtl="0">
              <a:spcBef>
                <a:spcPts val="600"/>
              </a:spcBef>
              <a:spcAft>
                <a:spcPts val="0"/>
              </a:spcAft>
              <a:buSzPts val="2600"/>
              <a:buChar char="▪"/>
            </a:pPr>
            <a:r>
              <a:rPr lang="en-US"/>
              <a:t>July 1st: FY22 non-catalog blanket orders and standard purchase requisitions - final approval</a:t>
            </a:r>
            <a:endParaRPr/>
          </a:p>
          <a:p>
            <a:pPr marL="342991" lvl="0" indent="-295354" algn="l" rtl="0">
              <a:spcBef>
                <a:spcPts val="0"/>
              </a:spcBef>
              <a:spcAft>
                <a:spcPts val="0"/>
              </a:spcAft>
              <a:buSzPts val="2600"/>
              <a:buChar char="▪"/>
            </a:pPr>
            <a:r>
              <a:rPr lang="en-US"/>
              <a:t>July 6th: Retrofit order deadline for FY21 invoices</a:t>
            </a:r>
            <a:endParaRPr/>
          </a:p>
          <a:p>
            <a:pPr marL="342991" lvl="0" indent="0" algn="l" rtl="0">
              <a:spcBef>
                <a:spcPts val="600"/>
              </a:spcBef>
              <a:spcAft>
                <a:spcPts val="0"/>
              </a:spcAft>
              <a:buNone/>
            </a:pPr>
            <a:endParaRPr/>
          </a:p>
        </p:txBody>
      </p:sp>
      <p:sp>
        <p:nvSpPr>
          <p:cNvPr id="103" name="Google Shape;103;gde508feb8f_0_0"/>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28</a:t>
            </a:fld>
            <a:endParaRPr/>
          </a:p>
        </p:txBody>
      </p:sp>
      <p:sp>
        <p:nvSpPr>
          <p:cNvPr id="104" name="Google Shape;104;gde508feb8f_0_0"/>
          <p:cNvSpPr txBox="1">
            <a:spLocks noGrp="1"/>
          </p:cNvSpPr>
          <p:nvPr>
            <p:ph type="title"/>
          </p:nvPr>
        </p:nvSpPr>
        <p:spPr>
          <a:xfrm>
            <a:off x="679681" y="321013"/>
            <a:ext cx="6122945" cy="1735979"/>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a:t>Procurement - Important Dates Continued</a:t>
            </a:r>
            <a:endParaRPr/>
          </a:p>
        </p:txBody>
      </p:sp>
    </p:spTree>
    <p:extLst>
      <p:ext uri="{BB962C8B-B14F-4D97-AF65-F5344CB8AC3E}">
        <p14:creationId xmlns:p14="http://schemas.microsoft.com/office/powerpoint/2010/main" val="47625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de508feb8f_0_14"/>
          <p:cNvSpPr txBox="1">
            <a:spLocks noGrp="1"/>
          </p:cNvSpPr>
          <p:nvPr>
            <p:ph type="body" idx="1"/>
          </p:nvPr>
        </p:nvSpPr>
        <p:spPr>
          <a:xfrm>
            <a:off x="905409" y="2056993"/>
            <a:ext cx="6630902" cy="3156847"/>
          </a:xfrm>
          <a:prstGeom prst="rect">
            <a:avLst/>
          </a:prstGeom>
        </p:spPr>
        <p:txBody>
          <a:bodyPr spcFirstLastPara="1" wrap="square" lIns="68587" tIns="68587" rIns="68587" bIns="68587" anchor="t" anchorCtr="0">
            <a:noAutofit/>
          </a:bodyPr>
          <a:lstStyle/>
          <a:p>
            <a:pPr marL="342991" lvl="0" indent="-276299" algn="l" rtl="0">
              <a:spcBef>
                <a:spcPts val="600"/>
              </a:spcBef>
              <a:spcAft>
                <a:spcPts val="0"/>
              </a:spcAft>
              <a:buSzPts val="2200"/>
              <a:buChar char="▪"/>
            </a:pPr>
            <a:r>
              <a:rPr lang="en-US" sz="1650" dirty="0"/>
              <a:t>Non-Catalog blanket orders will have a new requisition type – “Non-Catalog Blanket Order – PO NOT SENT TO SUPPLIER” </a:t>
            </a:r>
            <a:endParaRPr sz="1650" dirty="0"/>
          </a:p>
          <a:p>
            <a:pPr marL="342991" lvl="0" indent="-276299" algn="l" rtl="0">
              <a:spcBef>
                <a:spcPts val="0"/>
              </a:spcBef>
              <a:spcAft>
                <a:spcPts val="0"/>
              </a:spcAft>
              <a:buSzPts val="2200"/>
              <a:buChar char="▪"/>
            </a:pPr>
            <a:r>
              <a:rPr lang="en-US" sz="1650" dirty="0"/>
              <a:t>Suppliers will not receive a copy of the blanket PO. It is imperative that users share the PO number with them for billing purposes</a:t>
            </a:r>
            <a:endParaRPr sz="1650" dirty="0"/>
          </a:p>
          <a:p>
            <a:pPr marL="342991" lvl="0" indent="-276299" algn="l" rtl="0">
              <a:spcBef>
                <a:spcPts val="0"/>
              </a:spcBef>
              <a:spcAft>
                <a:spcPts val="0"/>
              </a:spcAft>
              <a:buSzPts val="2200"/>
              <a:buChar char="▪"/>
            </a:pPr>
            <a:r>
              <a:rPr lang="en-US" sz="1650" dirty="0"/>
              <a:t>FY22 purchase requisition request dates should be dated 7/1/21 to avoid encumbrances from hitting the wrong FY and to aid approval process</a:t>
            </a:r>
            <a:endParaRPr sz="1650" dirty="0"/>
          </a:p>
          <a:p>
            <a:pPr marL="342991" lvl="0" indent="-276299" algn="l" rtl="0">
              <a:spcBef>
                <a:spcPts val="0"/>
              </a:spcBef>
              <a:spcAft>
                <a:spcPts val="0"/>
              </a:spcAft>
              <a:buSzPts val="2200"/>
              <a:buChar char="▪"/>
            </a:pPr>
            <a:r>
              <a:rPr lang="en-US" sz="1650" dirty="0"/>
              <a:t>Minor edits made to the purchasing questionnaire which is prompted for transactions over $10K (purchase requisitions, change orders, supplier contracts and supplier contract amendments)</a:t>
            </a:r>
            <a:endParaRPr sz="1650" dirty="0"/>
          </a:p>
          <a:p>
            <a:pPr marL="342991" lvl="0" indent="-276299" algn="l" rtl="0">
              <a:spcBef>
                <a:spcPts val="0"/>
              </a:spcBef>
              <a:spcAft>
                <a:spcPts val="0"/>
              </a:spcAft>
              <a:buSzPts val="2200"/>
              <a:buChar char="▪"/>
            </a:pPr>
            <a:r>
              <a:rPr lang="en-US" sz="1650" dirty="0"/>
              <a:t>Goods Line Start/End dates not allowed in Supplier Contracts</a:t>
            </a:r>
            <a:endParaRPr sz="1650" dirty="0"/>
          </a:p>
        </p:txBody>
      </p:sp>
      <p:sp>
        <p:nvSpPr>
          <p:cNvPr id="111" name="Google Shape;111;gde508feb8f_0_14"/>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29</a:t>
            </a:fld>
            <a:endParaRPr/>
          </a:p>
        </p:txBody>
      </p:sp>
      <p:sp>
        <p:nvSpPr>
          <p:cNvPr id="112" name="Google Shape;112;gde508feb8f_0_14"/>
          <p:cNvSpPr txBox="1">
            <a:spLocks noGrp="1"/>
          </p:cNvSpPr>
          <p:nvPr>
            <p:ph type="title"/>
          </p:nvPr>
        </p:nvSpPr>
        <p:spPr>
          <a:xfrm>
            <a:off x="679681" y="272375"/>
            <a:ext cx="6122945" cy="1784618"/>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Procurement - What is Changing for FY22?</a:t>
            </a:r>
            <a:endParaRPr dirty="0"/>
          </a:p>
        </p:txBody>
      </p:sp>
    </p:spTree>
    <p:extLst>
      <p:ext uri="{BB962C8B-B14F-4D97-AF65-F5344CB8AC3E}">
        <p14:creationId xmlns:p14="http://schemas.microsoft.com/office/powerpoint/2010/main" val="218914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139697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Hiring &amp; I-9 Requirement Reminders</a:t>
            </a:r>
            <a:endParaRPr/>
          </a:p>
        </p:txBody>
      </p:sp>
      <p:sp>
        <p:nvSpPr>
          <p:cNvPr id="65" name="Google Shape;65;p13"/>
          <p:cNvSpPr txBox="1">
            <a:spLocks noGrp="1"/>
          </p:cNvSpPr>
          <p:nvPr>
            <p:ph type="subTitle" idx="1"/>
          </p:nvPr>
        </p:nvSpPr>
        <p:spPr>
          <a:xfrm>
            <a:off x="311700" y="2679485"/>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June Business Manager’s Meeting</a:t>
            </a:r>
            <a:endParaRPr>
              <a:solidFill>
                <a:srgbClr val="000000"/>
              </a:solidFill>
            </a:endParaRPr>
          </a:p>
        </p:txBody>
      </p:sp>
    </p:spTree>
    <p:extLst>
      <p:ext uri="{BB962C8B-B14F-4D97-AF65-F5344CB8AC3E}">
        <p14:creationId xmlns:p14="http://schemas.microsoft.com/office/powerpoint/2010/main" val="1082778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44DF9-C72D-4C6E-B63D-0FF417814A05}"/>
              </a:ext>
            </a:extLst>
          </p:cNvPr>
          <p:cNvSpPr>
            <a:spLocks noGrp="1"/>
          </p:cNvSpPr>
          <p:nvPr>
            <p:ph type="body" idx="1"/>
          </p:nvPr>
        </p:nvSpPr>
        <p:spPr>
          <a:xfrm>
            <a:off x="905111" y="1894555"/>
            <a:ext cx="6631127" cy="2939228"/>
          </a:xfrm>
        </p:spPr>
        <p:txBody>
          <a:bodyPr/>
          <a:lstStyle/>
          <a:p>
            <a:r>
              <a:rPr lang="en-US" dirty="0"/>
              <a:t>FY21 Requisitions currently routing for approval will become an FY22 expense if not approved before June 30th</a:t>
            </a:r>
          </a:p>
          <a:p>
            <a:pPr lvl="1"/>
            <a:r>
              <a:rPr lang="en-US" dirty="0"/>
              <a:t>Use the Find Requisition Line and Line Splits for Organization report with “In Progress” status filter to see which </a:t>
            </a:r>
            <a:r>
              <a:rPr lang="en-US" dirty="0" err="1"/>
              <a:t>reqs</a:t>
            </a:r>
            <a:r>
              <a:rPr lang="en-US" dirty="0"/>
              <a:t> are still pending approval and follow up with approvers as needed</a:t>
            </a:r>
          </a:p>
          <a:p>
            <a:r>
              <a:rPr lang="en-US" dirty="0"/>
              <a:t>Screen FY22 requisitions to ensure that they include a July 1st request date</a:t>
            </a:r>
          </a:p>
        </p:txBody>
      </p:sp>
      <p:sp>
        <p:nvSpPr>
          <p:cNvPr id="3" name="Slide Number Placeholder 2">
            <a:extLst>
              <a:ext uri="{FF2B5EF4-FFF2-40B4-BE49-F238E27FC236}">
                <a16:creationId xmlns:a16="http://schemas.microsoft.com/office/drawing/2014/main" id="{BC0260C4-9E04-46D6-A021-21D6107B7C74}"/>
              </a:ext>
            </a:extLst>
          </p:cNvPr>
          <p:cNvSpPr>
            <a:spLocks noGrp="1"/>
          </p:cNvSpPr>
          <p:nvPr>
            <p:ph type="sldNum" idx="12"/>
          </p:nvPr>
        </p:nvSpPr>
        <p:spPr>
          <a:xfrm>
            <a:off x="8750992" y="5214212"/>
            <a:ext cx="393009" cy="393009"/>
          </a:xfrm>
        </p:spPr>
        <p:txBody>
          <a:bodyPr/>
          <a:lstStyle/>
          <a:p>
            <a:pPr lvl="0"/>
            <a:fld id="{00000000-1234-1234-1234-123412341234}" type="slidenum">
              <a:rPr lang="en-US" smtClean="0"/>
              <a:pPr lvl="0"/>
              <a:t>30</a:t>
            </a:fld>
            <a:endParaRPr lang="en-US"/>
          </a:p>
        </p:txBody>
      </p:sp>
      <p:sp>
        <p:nvSpPr>
          <p:cNvPr id="4" name="Title 3">
            <a:extLst>
              <a:ext uri="{FF2B5EF4-FFF2-40B4-BE49-F238E27FC236}">
                <a16:creationId xmlns:a16="http://schemas.microsoft.com/office/drawing/2014/main" id="{215FA3D7-F126-43E8-A00F-1363F3B10659}"/>
              </a:ext>
            </a:extLst>
          </p:cNvPr>
          <p:cNvSpPr>
            <a:spLocks noGrp="1"/>
          </p:cNvSpPr>
          <p:nvPr>
            <p:ph type="title"/>
          </p:nvPr>
        </p:nvSpPr>
        <p:spPr>
          <a:xfrm>
            <a:off x="680025" y="450937"/>
            <a:ext cx="6122597" cy="1606106"/>
          </a:xfrm>
        </p:spPr>
        <p:txBody>
          <a:bodyPr/>
          <a:lstStyle/>
          <a:p>
            <a:r>
              <a:rPr lang="en-US" dirty="0"/>
              <a:t>Procurement – Approval Reminders</a:t>
            </a:r>
          </a:p>
        </p:txBody>
      </p:sp>
    </p:spTree>
    <p:extLst>
      <p:ext uri="{BB962C8B-B14F-4D97-AF65-F5344CB8AC3E}">
        <p14:creationId xmlns:p14="http://schemas.microsoft.com/office/powerpoint/2010/main" val="331375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de508feb8f_0_22"/>
          <p:cNvSpPr txBox="1">
            <a:spLocks noGrp="1"/>
          </p:cNvSpPr>
          <p:nvPr>
            <p:ph type="body" idx="1"/>
          </p:nvPr>
        </p:nvSpPr>
        <p:spPr>
          <a:xfrm>
            <a:off x="770374" y="1959367"/>
            <a:ext cx="6630902" cy="3429756"/>
          </a:xfrm>
          <a:prstGeom prst="rect">
            <a:avLst/>
          </a:prstGeom>
        </p:spPr>
        <p:txBody>
          <a:bodyPr spcFirstLastPara="1" wrap="square" lIns="68587" tIns="68587" rIns="68587" bIns="68587"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50" dirty="0">
                <a:solidFill>
                  <a:srgbClr val="003CA5"/>
                </a:solidFill>
                <a:latin typeface="Barlow"/>
                <a:ea typeface="Barlow"/>
                <a:cs typeface="Barlow"/>
                <a:sym typeface="Barlow"/>
              </a:rPr>
              <a:t>▪</a:t>
            </a:r>
            <a:r>
              <a:rPr lang="en-US" sz="1800" u="sng" dirty="0">
                <a:solidFill>
                  <a:schemeClr val="hlink"/>
                </a:solidFill>
                <a:hlinkClick r:id="rId3"/>
              </a:rPr>
              <a:t>Blanket Order Decision Tree</a:t>
            </a:r>
            <a:endParaRPr sz="1800"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rgbClr val="003CA5"/>
                </a:solidFill>
                <a:latin typeface="Barlow"/>
                <a:ea typeface="Barlow"/>
                <a:cs typeface="Barlow"/>
                <a:sym typeface="Barlow"/>
              </a:rPr>
              <a:t>▪</a:t>
            </a:r>
            <a:r>
              <a:rPr lang="en-US" sz="1800" dirty="0"/>
              <a:t>Non-Catalog Blanket Order</a:t>
            </a:r>
            <a:endParaRPr sz="1800" dirty="0"/>
          </a:p>
          <a:p>
            <a:pPr marL="342991" lvl="0" indent="0" algn="l" rtl="0">
              <a:lnSpc>
                <a:spcPct val="115000"/>
              </a:lnSpc>
              <a:spcBef>
                <a:spcPts val="0"/>
              </a:spcBef>
              <a:spcAft>
                <a:spcPts val="0"/>
              </a:spcAft>
              <a:buClr>
                <a:schemeClr val="dk1"/>
              </a:buClr>
              <a:buSzPts val="1100"/>
              <a:buFont typeface="Arial"/>
              <a:buNone/>
            </a:pPr>
            <a:r>
              <a:rPr lang="en-US" sz="1800" dirty="0">
                <a:solidFill>
                  <a:srgbClr val="003CA5"/>
                </a:solidFill>
                <a:latin typeface="Barlow"/>
                <a:ea typeface="Barlow"/>
                <a:cs typeface="Barlow"/>
                <a:sym typeface="Barlow"/>
              </a:rPr>
              <a:t>▫</a:t>
            </a:r>
            <a:r>
              <a:rPr lang="en-US" sz="1800" u="sng" dirty="0">
                <a:solidFill>
                  <a:schemeClr val="hlink"/>
                </a:solidFill>
                <a:hlinkClick r:id="rId4"/>
              </a:rPr>
              <a:t>Written Job Aid</a:t>
            </a:r>
            <a:endParaRPr sz="1800" u="sng" dirty="0">
              <a:solidFill>
                <a:schemeClr val="hlink"/>
              </a:solidFill>
            </a:endParaRPr>
          </a:p>
          <a:p>
            <a:pPr marL="342991" lvl="0" indent="0" algn="l" rtl="0">
              <a:lnSpc>
                <a:spcPct val="115000"/>
              </a:lnSpc>
              <a:spcBef>
                <a:spcPts val="0"/>
              </a:spcBef>
              <a:spcAft>
                <a:spcPts val="0"/>
              </a:spcAft>
              <a:buClr>
                <a:schemeClr val="dk1"/>
              </a:buClr>
              <a:buSzPts val="1100"/>
              <a:buFont typeface="Arial"/>
              <a:buNone/>
            </a:pPr>
            <a:r>
              <a:rPr lang="en-US" sz="1800" dirty="0">
                <a:solidFill>
                  <a:srgbClr val="003CA5"/>
                </a:solidFill>
                <a:latin typeface="Barlow"/>
                <a:ea typeface="Barlow"/>
                <a:cs typeface="Barlow"/>
                <a:sym typeface="Barlow"/>
              </a:rPr>
              <a:t>▫</a:t>
            </a:r>
            <a:r>
              <a:rPr lang="en-US" sz="1800" u="sng" dirty="0">
                <a:solidFill>
                  <a:schemeClr val="hlink"/>
                </a:solidFill>
                <a:hlinkClick r:id="rId5"/>
              </a:rPr>
              <a:t>Video</a:t>
            </a:r>
            <a:endParaRPr sz="1800" u="sng" dirty="0">
              <a:solidFill>
                <a:schemeClr val="hlink"/>
              </a:solidFill>
            </a:endParaRPr>
          </a:p>
          <a:p>
            <a:pPr marL="0" lvl="0" indent="0" algn="l" rtl="0">
              <a:lnSpc>
                <a:spcPct val="115000"/>
              </a:lnSpc>
              <a:spcBef>
                <a:spcPts val="0"/>
              </a:spcBef>
              <a:spcAft>
                <a:spcPts val="0"/>
              </a:spcAft>
              <a:buNone/>
            </a:pPr>
            <a:r>
              <a:rPr lang="en-US" sz="1800" dirty="0">
                <a:solidFill>
                  <a:srgbClr val="003CA5"/>
                </a:solidFill>
                <a:latin typeface="Barlow"/>
                <a:ea typeface="Barlow"/>
                <a:cs typeface="Barlow"/>
                <a:sym typeface="Barlow"/>
              </a:rPr>
              <a:t>▪</a:t>
            </a:r>
            <a:r>
              <a:rPr lang="en-US" sz="1800" dirty="0"/>
              <a:t>Supplier Contract</a:t>
            </a:r>
            <a:endParaRPr sz="1800" dirty="0"/>
          </a:p>
          <a:p>
            <a:pPr marL="342991" lvl="0" indent="0" algn="l" rtl="0">
              <a:lnSpc>
                <a:spcPct val="115000"/>
              </a:lnSpc>
              <a:spcBef>
                <a:spcPts val="0"/>
              </a:spcBef>
              <a:spcAft>
                <a:spcPts val="0"/>
              </a:spcAft>
              <a:buClr>
                <a:schemeClr val="dk1"/>
              </a:buClr>
              <a:buSzPts val="1100"/>
              <a:buFont typeface="Arial"/>
              <a:buNone/>
            </a:pPr>
            <a:r>
              <a:rPr lang="en-US" sz="1800" dirty="0">
                <a:solidFill>
                  <a:srgbClr val="003CA5"/>
                </a:solidFill>
                <a:latin typeface="Barlow"/>
                <a:ea typeface="Barlow"/>
                <a:cs typeface="Barlow"/>
                <a:sym typeface="Barlow"/>
              </a:rPr>
              <a:t>▫</a:t>
            </a:r>
            <a:r>
              <a:rPr lang="en-US" sz="1800" u="sng" dirty="0">
                <a:solidFill>
                  <a:schemeClr val="hlink"/>
                </a:solidFill>
                <a:hlinkClick r:id="rId6"/>
              </a:rPr>
              <a:t>Written Job Aid</a:t>
            </a:r>
            <a:endParaRPr sz="1800" u="sng" dirty="0">
              <a:solidFill>
                <a:schemeClr val="hlink"/>
              </a:solidFill>
            </a:endParaRPr>
          </a:p>
          <a:p>
            <a:pPr marL="342991" lvl="0" indent="0" algn="l" rtl="0">
              <a:lnSpc>
                <a:spcPct val="115000"/>
              </a:lnSpc>
              <a:spcBef>
                <a:spcPts val="0"/>
              </a:spcBef>
              <a:spcAft>
                <a:spcPts val="0"/>
              </a:spcAft>
              <a:buNone/>
            </a:pPr>
            <a:r>
              <a:rPr lang="en-US" sz="1800" dirty="0">
                <a:solidFill>
                  <a:srgbClr val="003CA5"/>
                </a:solidFill>
                <a:latin typeface="Barlow"/>
                <a:ea typeface="Barlow"/>
                <a:cs typeface="Barlow"/>
                <a:sym typeface="Barlow"/>
              </a:rPr>
              <a:t>▫</a:t>
            </a:r>
            <a:r>
              <a:rPr lang="en-US" sz="1800" u="sng" dirty="0">
                <a:solidFill>
                  <a:schemeClr val="hlink"/>
                </a:solidFill>
                <a:hlinkClick r:id="rId7"/>
              </a:rPr>
              <a:t>Video</a:t>
            </a:r>
            <a:endParaRPr sz="1800" dirty="0"/>
          </a:p>
          <a:p>
            <a:pPr marL="342991" lvl="0" indent="0" algn="l" rtl="0">
              <a:lnSpc>
                <a:spcPct val="115000"/>
              </a:lnSpc>
              <a:spcBef>
                <a:spcPts val="0"/>
              </a:spcBef>
              <a:spcAft>
                <a:spcPts val="0"/>
              </a:spcAft>
              <a:buNone/>
            </a:pPr>
            <a:r>
              <a:rPr lang="en-US" sz="1800" dirty="0">
                <a:solidFill>
                  <a:schemeClr val="dk2"/>
                </a:solidFill>
                <a:latin typeface="Barlow"/>
                <a:ea typeface="Barlow"/>
                <a:cs typeface="Barlow"/>
                <a:sym typeface="Barlow"/>
              </a:rPr>
              <a:t>▫</a:t>
            </a:r>
            <a:r>
              <a:rPr lang="en-US" sz="1800" u="sng" dirty="0">
                <a:solidFill>
                  <a:schemeClr val="accent1"/>
                </a:solidFill>
                <a:hlinkClick r:id="rId8">
                  <a:extLst>
                    <a:ext uri="{A12FA001-AC4F-418D-AE19-62706E023703}">
                      <ahyp:hlinkClr xmlns:ahyp="http://schemas.microsoft.com/office/drawing/2018/hyperlinkcolor" val="tx"/>
                    </a:ext>
                  </a:extLst>
                </a:hlinkClick>
              </a:rPr>
              <a:t>Blanket Order Training - Slide Deck</a:t>
            </a:r>
            <a:endParaRPr sz="1800" u="sng" dirty="0">
              <a:solidFill>
                <a:schemeClr val="accent1"/>
              </a:solidFill>
            </a:endParaRPr>
          </a:p>
          <a:p>
            <a:pPr marL="342991" lvl="0" indent="0" algn="l" rtl="0">
              <a:lnSpc>
                <a:spcPct val="115000"/>
              </a:lnSpc>
              <a:spcBef>
                <a:spcPts val="0"/>
              </a:spcBef>
              <a:spcAft>
                <a:spcPts val="0"/>
              </a:spcAft>
              <a:buNone/>
            </a:pPr>
            <a:r>
              <a:rPr lang="en-US" sz="1800" dirty="0">
                <a:solidFill>
                  <a:schemeClr val="dk2"/>
                </a:solidFill>
                <a:latin typeface="Barlow"/>
                <a:ea typeface="Barlow"/>
                <a:cs typeface="Barlow"/>
                <a:sym typeface="Barlow"/>
              </a:rPr>
              <a:t>▫</a:t>
            </a:r>
            <a:r>
              <a:rPr lang="en-US" sz="1800" u="sng" dirty="0">
                <a:solidFill>
                  <a:schemeClr val="accent1"/>
                </a:solidFill>
                <a:hlinkClick r:id="rId9">
                  <a:extLst>
                    <a:ext uri="{A12FA001-AC4F-418D-AE19-62706E023703}">
                      <ahyp:hlinkClr xmlns:ahyp="http://schemas.microsoft.com/office/drawing/2018/hyperlinkcolor" val="tx"/>
                    </a:ext>
                  </a:extLst>
                </a:hlinkClick>
              </a:rPr>
              <a:t>Blanket Order Training Session for Business Managers</a:t>
            </a:r>
            <a:endParaRPr sz="1800" u="sng" dirty="0">
              <a:solidFill>
                <a:schemeClr val="accent1"/>
              </a:solidFill>
            </a:endParaRPr>
          </a:p>
          <a:p>
            <a:pPr marL="342991" lvl="0" indent="-276299" algn="l" rtl="0">
              <a:lnSpc>
                <a:spcPct val="115000"/>
              </a:lnSpc>
              <a:spcBef>
                <a:spcPts val="0"/>
              </a:spcBef>
              <a:spcAft>
                <a:spcPts val="0"/>
              </a:spcAft>
              <a:buClr>
                <a:srgbClr val="000000"/>
              </a:buClr>
              <a:buSzPts val="2200"/>
              <a:buChar char="▪"/>
            </a:pPr>
            <a:r>
              <a:rPr lang="en-US" sz="1800" dirty="0">
                <a:solidFill>
                  <a:srgbClr val="000000"/>
                </a:solidFill>
              </a:rPr>
              <a:t>Workday Office Hours on 6/17, 6/24, and 7/1</a:t>
            </a:r>
            <a:endParaRPr sz="1800" dirty="0">
              <a:solidFill>
                <a:srgbClr val="000000"/>
              </a:solidFill>
            </a:endParaRPr>
          </a:p>
          <a:p>
            <a:pPr marL="0" lvl="0" indent="0" algn="l" rtl="0">
              <a:spcBef>
                <a:spcPts val="600"/>
              </a:spcBef>
              <a:spcAft>
                <a:spcPts val="0"/>
              </a:spcAft>
              <a:buNone/>
            </a:pPr>
            <a:endParaRPr dirty="0"/>
          </a:p>
        </p:txBody>
      </p:sp>
      <p:sp>
        <p:nvSpPr>
          <p:cNvPr id="119" name="Google Shape;119;gde508feb8f_0_22"/>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31</a:t>
            </a:fld>
            <a:endParaRPr/>
          </a:p>
        </p:txBody>
      </p:sp>
      <p:sp>
        <p:nvSpPr>
          <p:cNvPr id="120" name="Google Shape;120;gde508feb8f_0_22"/>
          <p:cNvSpPr txBox="1">
            <a:spLocks noGrp="1"/>
          </p:cNvSpPr>
          <p:nvPr>
            <p:ph type="title"/>
          </p:nvPr>
        </p:nvSpPr>
        <p:spPr>
          <a:xfrm>
            <a:off x="679681" y="252919"/>
            <a:ext cx="6122945" cy="1804073"/>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Procurement - Available Training Resources</a:t>
            </a:r>
            <a:endParaRPr dirty="0"/>
          </a:p>
        </p:txBody>
      </p:sp>
    </p:spTree>
    <p:extLst>
      <p:ext uri="{BB962C8B-B14F-4D97-AF65-F5344CB8AC3E}">
        <p14:creationId xmlns:p14="http://schemas.microsoft.com/office/powerpoint/2010/main" val="43934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deb9e004e2_0_7"/>
          <p:cNvSpPr txBox="1">
            <a:spLocks noGrp="1"/>
          </p:cNvSpPr>
          <p:nvPr>
            <p:ph type="body" idx="1"/>
          </p:nvPr>
        </p:nvSpPr>
        <p:spPr>
          <a:xfrm>
            <a:off x="791079" y="2101934"/>
            <a:ext cx="6630902" cy="2939265"/>
          </a:xfrm>
          <a:prstGeom prst="rect">
            <a:avLst/>
          </a:prstGeom>
        </p:spPr>
        <p:txBody>
          <a:bodyPr spcFirstLastPara="1" wrap="square" lIns="68587" tIns="68587" rIns="68587" bIns="68587" anchor="t" anchorCtr="0">
            <a:noAutofit/>
          </a:bodyPr>
          <a:lstStyle/>
          <a:p>
            <a:pPr marL="342991" lvl="0" indent="-285826" algn="l" rtl="0">
              <a:spcBef>
                <a:spcPts val="600"/>
              </a:spcBef>
              <a:spcAft>
                <a:spcPts val="0"/>
              </a:spcAft>
              <a:buSzPts val="2400"/>
              <a:buChar char="▪"/>
            </a:pPr>
            <a:r>
              <a:rPr lang="en-US" sz="1800" dirty="0"/>
              <a:t>Accounting Journals (transaction corrections, transfers, manual journals)  must be submitted and through all approvals by July 16th. </a:t>
            </a:r>
            <a:endParaRPr sz="1800" dirty="0"/>
          </a:p>
          <a:p>
            <a:pPr marL="342991" lvl="0" indent="0" algn="l" rtl="0">
              <a:spcBef>
                <a:spcPts val="600"/>
              </a:spcBef>
              <a:spcAft>
                <a:spcPts val="0"/>
              </a:spcAft>
              <a:buNone/>
            </a:pPr>
            <a:endParaRPr sz="1800" dirty="0"/>
          </a:p>
          <a:p>
            <a:pPr marL="342991" lvl="0" indent="-285826" algn="l" rtl="0">
              <a:spcBef>
                <a:spcPts val="600"/>
              </a:spcBef>
              <a:spcAft>
                <a:spcPts val="0"/>
              </a:spcAft>
              <a:buSzPts val="2400"/>
              <a:buChar char="▪"/>
            </a:pPr>
            <a:r>
              <a:rPr lang="en-US" sz="1800" dirty="0"/>
              <a:t>FY21 ISD’s are to be reviewed/approved by the service providers by 5 pm July 2nd, and by the Commitment Offices by 5 pm July 6th.  Please be attentive to document and delivery dates to ensure transactions are in the correct fiscal year.</a:t>
            </a:r>
            <a:endParaRPr sz="1800" dirty="0"/>
          </a:p>
          <a:p>
            <a:pPr marL="0" lvl="0" indent="0" algn="l" rtl="0">
              <a:spcBef>
                <a:spcPts val="600"/>
              </a:spcBef>
              <a:spcAft>
                <a:spcPts val="0"/>
              </a:spcAft>
              <a:buNone/>
            </a:pPr>
            <a:endParaRPr sz="2026" dirty="0"/>
          </a:p>
        </p:txBody>
      </p:sp>
      <p:sp>
        <p:nvSpPr>
          <p:cNvPr id="127" name="Google Shape;127;gdeb9e004e2_0_7"/>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32</a:t>
            </a:fld>
            <a:endParaRPr/>
          </a:p>
        </p:txBody>
      </p:sp>
      <p:sp>
        <p:nvSpPr>
          <p:cNvPr id="128" name="Google Shape;128;gdeb9e004e2_0_7"/>
          <p:cNvSpPr txBox="1">
            <a:spLocks noGrp="1"/>
          </p:cNvSpPr>
          <p:nvPr>
            <p:ph type="title"/>
          </p:nvPr>
        </p:nvSpPr>
        <p:spPr>
          <a:xfrm>
            <a:off x="679681" y="933855"/>
            <a:ext cx="6122945" cy="1123137"/>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Financial Accounting</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9219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de723a8627_2_0"/>
          <p:cNvSpPr txBox="1">
            <a:spLocks noGrp="1"/>
          </p:cNvSpPr>
          <p:nvPr>
            <p:ph type="body" idx="1"/>
          </p:nvPr>
        </p:nvSpPr>
        <p:spPr>
          <a:xfrm>
            <a:off x="905411" y="1643974"/>
            <a:ext cx="6630902" cy="3742218"/>
          </a:xfrm>
          <a:prstGeom prst="rect">
            <a:avLst/>
          </a:prstGeom>
        </p:spPr>
        <p:txBody>
          <a:bodyPr spcFirstLastPara="1" wrap="square" lIns="68587" tIns="68587" rIns="68587" bIns="68587" anchor="t" anchorCtr="0">
            <a:noAutofit/>
          </a:bodyPr>
          <a:lstStyle/>
          <a:p>
            <a:pPr marL="0" lvl="0" indent="0" algn="l" rtl="0">
              <a:spcBef>
                <a:spcPts val="0"/>
              </a:spcBef>
              <a:spcAft>
                <a:spcPts val="0"/>
              </a:spcAft>
              <a:buNone/>
            </a:pPr>
            <a:endParaRPr sz="900" b="1"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3CA5"/>
              </a:buClr>
              <a:buSzPts val="2600"/>
              <a:buFont typeface="Barlow"/>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Link to the year-end calendar: </a:t>
            </a: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hlinkClick r:id="rId3"/>
              </a:rPr>
              <a:t>https://www.slu.edu/business-finance/departments-and-offices/financial-services/year-end-processing/year-end-calendar.php</a:t>
            </a:r>
            <a:endPar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100" b="1" dirty="0"/>
          </a:p>
          <a:p>
            <a:pPr marL="0" lvl="0" indent="0" algn="l" rtl="0">
              <a:spcBef>
                <a:spcPts val="0"/>
              </a:spcBef>
              <a:spcAft>
                <a:spcPts val="0"/>
              </a:spcAft>
              <a:buClr>
                <a:schemeClr val="dk1"/>
              </a:buClr>
              <a:buSzPts val="1100"/>
              <a:buFont typeface="Arial"/>
              <a:buNone/>
            </a:pPr>
            <a:r>
              <a:rPr lang="en-US" sz="1100" b="1" dirty="0"/>
              <a:t>Tuesday, June 1st</a:t>
            </a:r>
            <a:endParaRPr sz="1100" b="1" dirty="0"/>
          </a:p>
          <a:p>
            <a:pPr marL="342991" lvl="0" indent="-228661" algn="l" rtl="0">
              <a:spcBef>
                <a:spcPts val="0"/>
              </a:spcBef>
              <a:spcAft>
                <a:spcPts val="0"/>
              </a:spcAft>
              <a:buSzPts val="1200"/>
              <a:buChar char="●"/>
            </a:pPr>
            <a:r>
              <a:rPr lang="en-US" sz="1100" dirty="0"/>
              <a:t>Labor Redistribution for Med Sch funds (all except Jun Monthly and BW11,BW12 or BW13) due to MC Fin by noon (for June </a:t>
            </a:r>
            <a:r>
              <a:rPr lang="en-US" sz="1100" dirty="0" err="1"/>
              <a:t>Prel</a:t>
            </a:r>
            <a:r>
              <a:rPr lang="en-US" sz="1100" dirty="0"/>
              <a:t>.)	</a:t>
            </a:r>
            <a:endParaRPr sz="1100" dirty="0"/>
          </a:p>
          <a:p>
            <a:pPr marL="0" lvl="0" indent="0" algn="l" rtl="0">
              <a:spcBef>
                <a:spcPts val="0"/>
              </a:spcBef>
              <a:spcAft>
                <a:spcPts val="0"/>
              </a:spcAft>
              <a:buClr>
                <a:schemeClr val="dk1"/>
              </a:buClr>
              <a:buSzPts val="1100"/>
              <a:buFont typeface="Arial"/>
              <a:buNone/>
            </a:pPr>
            <a:r>
              <a:rPr lang="en-US" sz="1100" b="1" dirty="0"/>
              <a:t>Friday, June 4th</a:t>
            </a:r>
            <a:endParaRPr sz="1100" b="1" dirty="0"/>
          </a:p>
          <a:p>
            <a:pPr marL="342991" lvl="0" indent="-228661" algn="l" rtl="0">
              <a:spcBef>
                <a:spcPts val="0"/>
              </a:spcBef>
              <a:spcAft>
                <a:spcPts val="0"/>
              </a:spcAft>
              <a:buSzPts val="1200"/>
              <a:buChar char="●"/>
            </a:pPr>
            <a:r>
              <a:rPr lang="en-US" sz="1100" dirty="0"/>
              <a:t>Labor Redistribution (all except June Monthly and BW11, BW12, or BW13) due to Payroll by 5:00 pm (to be recorded for June </a:t>
            </a:r>
            <a:r>
              <a:rPr lang="en-US" sz="1100" dirty="0" err="1"/>
              <a:t>Prel</a:t>
            </a:r>
            <a:r>
              <a:rPr lang="en-US" sz="1100" dirty="0"/>
              <a:t>.)	</a:t>
            </a:r>
            <a:endParaRPr sz="1100" dirty="0"/>
          </a:p>
          <a:p>
            <a:pPr marL="0" lvl="0" indent="0" algn="l" rtl="0">
              <a:spcBef>
                <a:spcPts val="0"/>
              </a:spcBef>
              <a:spcAft>
                <a:spcPts val="0"/>
              </a:spcAft>
              <a:buClr>
                <a:schemeClr val="dk1"/>
              </a:buClr>
              <a:buSzPts val="1100"/>
              <a:buFont typeface="Arial"/>
              <a:buNone/>
            </a:pPr>
            <a:r>
              <a:rPr lang="en-US" sz="1100" b="1" dirty="0"/>
              <a:t>Thursday, June 10th</a:t>
            </a:r>
            <a:endParaRPr sz="1100" b="1" dirty="0"/>
          </a:p>
          <a:p>
            <a:pPr marL="342991" lvl="0" indent="-228661" algn="l" rtl="0">
              <a:spcBef>
                <a:spcPts val="0"/>
              </a:spcBef>
              <a:spcAft>
                <a:spcPts val="0"/>
              </a:spcAft>
              <a:buSzPts val="1200"/>
              <a:buChar char="●"/>
            </a:pPr>
            <a:r>
              <a:rPr lang="en-US" sz="1100" dirty="0"/>
              <a:t>Labor Redistribution for BW11 for Med School funds due to MC Finance by Noon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Friday, June 11th</a:t>
            </a:r>
            <a:endParaRPr sz="1100" b="1" dirty="0"/>
          </a:p>
          <a:p>
            <a:pPr marL="342991" lvl="0" indent="-228661" algn="l" rtl="0">
              <a:spcBef>
                <a:spcPts val="0"/>
              </a:spcBef>
              <a:spcAft>
                <a:spcPts val="0"/>
              </a:spcAft>
              <a:buSzPts val="1200"/>
              <a:buChar char="●"/>
            </a:pPr>
            <a:r>
              <a:rPr lang="en-US" sz="1100" dirty="0"/>
              <a:t>Labor Redistribution for BW11 due to Payroll by 5pm	</a:t>
            </a:r>
            <a:endParaRPr sz="1100" dirty="0"/>
          </a:p>
          <a:p>
            <a:pPr marL="342991" lvl="0" indent="-228661" algn="l" rtl="0">
              <a:spcBef>
                <a:spcPts val="0"/>
              </a:spcBef>
              <a:spcAft>
                <a:spcPts val="0"/>
              </a:spcAft>
              <a:buSzPts val="1200"/>
              <a:buChar char="●"/>
            </a:pPr>
            <a:r>
              <a:rPr lang="en-US" sz="1100" dirty="0"/>
              <a:t>Change fund audits due to Treasury</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Monday, June 14th</a:t>
            </a:r>
            <a:endParaRPr sz="1100" b="1" dirty="0"/>
          </a:p>
          <a:p>
            <a:pPr marL="342991" lvl="0" indent="-228661" algn="l" rtl="0">
              <a:spcBef>
                <a:spcPts val="0"/>
              </a:spcBef>
              <a:spcAft>
                <a:spcPts val="0"/>
              </a:spcAft>
              <a:buSzPts val="1200"/>
              <a:buChar char="●"/>
            </a:pPr>
            <a:r>
              <a:rPr lang="en-US" sz="1100" dirty="0"/>
              <a:t>No new blanket orders for FY21 (except 3xxxxx funds)	</a:t>
            </a:r>
            <a:endParaRPr sz="1100" b="1" dirty="0"/>
          </a:p>
          <a:p>
            <a:pPr marL="342991" lvl="0" indent="-228661" algn="l" rtl="0">
              <a:spcBef>
                <a:spcPts val="0"/>
              </a:spcBef>
              <a:spcAft>
                <a:spcPts val="0"/>
              </a:spcAft>
              <a:buSzPts val="1200"/>
              <a:buChar char="●"/>
            </a:pPr>
            <a:r>
              <a:rPr lang="en-US" sz="1100" dirty="0"/>
              <a:t>Begin processing FY22 Requisitions for Blanket Orders (Includes Supplier Contracts &amp; Non-Catalog)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Monday, June 21st</a:t>
            </a:r>
            <a:r>
              <a:rPr lang="en-US" sz="1100" dirty="0"/>
              <a:t>                                                                                                                                                                             </a:t>
            </a:r>
            <a:endParaRPr sz="1100" dirty="0"/>
          </a:p>
          <a:p>
            <a:pPr marL="342991" lvl="0" indent="-228661" algn="l" rtl="0">
              <a:spcBef>
                <a:spcPts val="0"/>
              </a:spcBef>
              <a:spcAft>
                <a:spcPts val="0"/>
              </a:spcAft>
              <a:buSzPts val="1200"/>
              <a:buChar char="●"/>
            </a:pPr>
            <a:r>
              <a:rPr lang="en-US" sz="1100" dirty="0"/>
              <a:t>All increases to FY21 Non-Catalog Blanket orders should be entered by this date; with approvals to be</a:t>
            </a:r>
            <a:endParaRPr sz="1100" dirty="0"/>
          </a:p>
          <a:p>
            <a:pPr marL="342991" lvl="0" indent="-228661" algn="l" rtl="0">
              <a:spcBef>
                <a:spcPts val="0"/>
              </a:spcBef>
              <a:spcAft>
                <a:spcPts val="0"/>
              </a:spcAft>
              <a:buSzPts val="1200"/>
              <a:buChar char="●"/>
            </a:pPr>
            <a:r>
              <a:rPr lang="en-US" sz="1100" dirty="0"/>
              <a:t>completed by commitment offices and Business Services by June 25th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Wednesday, June 30th</a:t>
            </a:r>
            <a:endParaRPr sz="1100" b="1" dirty="0"/>
          </a:p>
          <a:p>
            <a:pPr marL="342991" lvl="0" indent="-228661" algn="l" rtl="0">
              <a:spcBef>
                <a:spcPts val="0"/>
              </a:spcBef>
              <a:spcAft>
                <a:spcPts val="0"/>
              </a:spcAft>
              <a:buSzPts val="1200"/>
              <a:buChar char="●"/>
            </a:pPr>
            <a:r>
              <a:rPr lang="en-US" sz="1100" dirty="0"/>
              <a:t>FY21 Budget Amendments entered by Business Manager in the Cost Center need to be completed by 5:00 </a:t>
            </a:r>
            <a:r>
              <a:rPr lang="en-US" sz="1100" dirty="0" err="1"/>
              <a:t>p.m</a:t>
            </a:r>
            <a:r>
              <a:rPr lang="en-US" sz="1100" dirty="0"/>
              <a:t>	</a:t>
            </a:r>
            <a:endParaRPr sz="1100" dirty="0"/>
          </a:p>
          <a:p>
            <a:pPr marL="0" lvl="0" indent="0" algn="l" rtl="0">
              <a:spcBef>
                <a:spcPts val="600"/>
              </a:spcBef>
              <a:spcAft>
                <a:spcPts val="0"/>
              </a:spcAft>
              <a:buNone/>
            </a:pPr>
            <a:endParaRPr dirty="0"/>
          </a:p>
        </p:txBody>
      </p:sp>
      <p:sp>
        <p:nvSpPr>
          <p:cNvPr id="135" name="Google Shape;135;gde723a8627_2_0"/>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33</a:t>
            </a:fld>
            <a:endParaRPr/>
          </a:p>
        </p:txBody>
      </p:sp>
      <p:sp>
        <p:nvSpPr>
          <p:cNvPr id="136" name="Google Shape;136;gde723a8627_2_0"/>
          <p:cNvSpPr txBox="1">
            <a:spLocks noGrp="1"/>
          </p:cNvSpPr>
          <p:nvPr>
            <p:ph type="title"/>
          </p:nvPr>
        </p:nvSpPr>
        <p:spPr>
          <a:xfrm>
            <a:off x="679681" y="476655"/>
            <a:ext cx="6122945" cy="1580337"/>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None/>
            </a:pPr>
            <a:r>
              <a:rPr lang="en-US" dirty="0"/>
              <a:t>Year-End Processing Dates at a Glance</a:t>
            </a:r>
          </a:p>
        </p:txBody>
      </p:sp>
    </p:spTree>
    <p:extLst>
      <p:ext uri="{BB962C8B-B14F-4D97-AF65-F5344CB8AC3E}">
        <p14:creationId xmlns:p14="http://schemas.microsoft.com/office/powerpoint/2010/main" val="105377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de723a8627_2_7"/>
          <p:cNvSpPr txBox="1">
            <a:spLocks noGrp="1"/>
          </p:cNvSpPr>
          <p:nvPr>
            <p:ph type="body" idx="1"/>
          </p:nvPr>
        </p:nvSpPr>
        <p:spPr>
          <a:xfrm>
            <a:off x="905411" y="2014752"/>
            <a:ext cx="6630902" cy="3484174"/>
          </a:xfrm>
          <a:prstGeom prst="rect">
            <a:avLst/>
          </a:prstGeom>
        </p:spPr>
        <p:txBody>
          <a:bodyPr spcFirstLastPara="1" wrap="square" lIns="68587" tIns="68587" rIns="68587" bIns="68587" anchor="t" anchorCtr="0">
            <a:noAutofit/>
          </a:bodyPr>
          <a:lstStyle/>
          <a:p>
            <a:pPr marL="0" lvl="0" indent="0" algn="l" rtl="0">
              <a:spcBef>
                <a:spcPts val="0"/>
              </a:spcBef>
              <a:spcAft>
                <a:spcPts val="0"/>
              </a:spcAft>
              <a:buClr>
                <a:schemeClr val="dk1"/>
              </a:buClr>
              <a:buSzPts val="1100"/>
              <a:buFont typeface="Arial"/>
              <a:buNone/>
            </a:pPr>
            <a:r>
              <a:rPr lang="en-US" sz="1100" b="1" dirty="0"/>
              <a:t>Thursday, July 1st</a:t>
            </a:r>
            <a:endParaRPr sz="1100" b="1" dirty="0"/>
          </a:p>
          <a:p>
            <a:pPr marL="342991" lvl="0" indent="-228661" algn="l" rtl="0">
              <a:spcBef>
                <a:spcPts val="0"/>
              </a:spcBef>
              <a:spcAft>
                <a:spcPts val="0"/>
              </a:spcAft>
              <a:buSzPts val="1200"/>
              <a:buChar char="●"/>
            </a:pPr>
            <a:r>
              <a:rPr lang="en-US" sz="1100" dirty="0"/>
              <a:t>Transaction Corrections for June Preliminary for Med School funds due to MC Finance by noon	</a:t>
            </a:r>
            <a:endParaRPr sz="1100" b="1" dirty="0"/>
          </a:p>
          <a:p>
            <a:pPr marL="342991" lvl="0" indent="-228661" algn="l" rtl="0">
              <a:spcBef>
                <a:spcPts val="0"/>
              </a:spcBef>
              <a:spcAft>
                <a:spcPts val="0"/>
              </a:spcAft>
              <a:buSzPts val="1200"/>
              <a:buChar char="●"/>
            </a:pPr>
            <a:r>
              <a:rPr lang="en-US" sz="1100" dirty="0"/>
              <a:t>Labor Redistributions for BW12/ June MO for SOM funds due to </a:t>
            </a:r>
            <a:r>
              <a:rPr lang="en-US" sz="1100" dirty="0" err="1"/>
              <a:t>MCFin</a:t>
            </a:r>
            <a:r>
              <a:rPr lang="en-US" sz="1100" dirty="0"/>
              <a:t> by noon	</a:t>
            </a:r>
            <a:endParaRPr sz="1100" b="1" dirty="0"/>
          </a:p>
          <a:p>
            <a:pPr marL="342991" lvl="0" indent="-228661" algn="l" rtl="0">
              <a:spcBef>
                <a:spcPts val="0"/>
              </a:spcBef>
              <a:spcAft>
                <a:spcPts val="0"/>
              </a:spcAft>
              <a:buSzPts val="1200"/>
              <a:buChar char="●"/>
            </a:pPr>
            <a:r>
              <a:rPr lang="en-US" sz="1100" dirty="0"/>
              <a:t>FY22 Non-Catalog Blanket Orders will be held by commitment offices and Business Services until this date	</a:t>
            </a:r>
            <a:endParaRPr sz="1100" b="1" dirty="0"/>
          </a:p>
          <a:p>
            <a:pPr marL="342991" lvl="0" indent="-228661" algn="l" rtl="0">
              <a:spcBef>
                <a:spcPts val="0"/>
              </a:spcBef>
              <a:spcAft>
                <a:spcPts val="0"/>
              </a:spcAft>
              <a:buSzPts val="1200"/>
              <a:buChar char="●"/>
            </a:pPr>
            <a:r>
              <a:rPr lang="en-US" sz="1100" dirty="0"/>
              <a:t>FY22 Purchase Requisitions can be initiated	</a:t>
            </a:r>
            <a:endParaRPr sz="1100" b="1" dirty="0"/>
          </a:p>
          <a:p>
            <a:pPr marL="342991" lvl="0" indent="-228661" algn="l" rtl="0">
              <a:spcBef>
                <a:spcPts val="0"/>
              </a:spcBef>
              <a:spcAft>
                <a:spcPts val="0"/>
              </a:spcAft>
              <a:buSzPts val="1200"/>
              <a:buChar char="●"/>
            </a:pPr>
            <a:r>
              <a:rPr lang="en-US" sz="1100" dirty="0"/>
              <a:t>Split-Run Coding begins for ISD's, TC’s, Invoice Requests, Invoices, AHBT Departmental Deposits	</a:t>
            </a:r>
            <a:endParaRPr sz="1100" dirty="0"/>
          </a:p>
          <a:p>
            <a:pPr marL="342991" lvl="0" indent="-228661" algn="l" rtl="0">
              <a:spcBef>
                <a:spcPts val="0"/>
              </a:spcBef>
              <a:spcAft>
                <a:spcPts val="0"/>
              </a:spcAft>
              <a:buSzPts val="1200"/>
              <a:buChar char="●"/>
            </a:pPr>
            <a:r>
              <a:rPr lang="en-US" sz="1100" dirty="0"/>
              <a:t>Transaction </a:t>
            </a:r>
            <a:r>
              <a:rPr lang="en-US" sz="1100" dirty="0" err="1"/>
              <a:t>Corr</a:t>
            </a:r>
            <a:r>
              <a:rPr lang="en-US" sz="1100" dirty="0"/>
              <a:t> for June Preliminary due to Accounting by 5pm Friday, July 2nd</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Friday, July 2nd</a:t>
            </a:r>
            <a:endParaRPr sz="1100" b="1" dirty="0"/>
          </a:p>
          <a:p>
            <a:pPr marL="342991" lvl="0" indent="-228661" algn="l" rtl="0">
              <a:spcBef>
                <a:spcPts val="0"/>
              </a:spcBef>
              <a:spcAft>
                <a:spcPts val="0"/>
              </a:spcAft>
              <a:buSzPts val="1200"/>
              <a:buChar char="●"/>
            </a:pPr>
            <a:r>
              <a:rPr lang="en-US" sz="1100" dirty="0"/>
              <a:t>Final day for departments to submit FY21 INVREQs by 5:00 pm</a:t>
            </a:r>
            <a:endParaRPr sz="1100" b="1" dirty="0"/>
          </a:p>
          <a:p>
            <a:pPr marL="342991" lvl="0" indent="-228661" algn="l" rtl="0">
              <a:spcBef>
                <a:spcPts val="0"/>
              </a:spcBef>
              <a:spcAft>
                <a:spcPts val="0"/>
              </a:spcAft>
              <a:buSzPts val="1200"/>
              <a:buChar char="●"/>
            </a:pPr>
            <a:r>
              <a:rPr lang="en-US" sz="1100" dirty="0"/>
              <a:t>Labor Redistributions for BW12 and June Monthly due to Payroll by 5:00 pm	</a:t>
            </a:r>
            <a:endParaRPr sz="1100" b="1" dirty="0"/>
          </a:p>
          <a:p>
            <a:pPr marL="342991" lvl="0" indent="-228661" algn="l" rtl="0">
              <a:spcBef>
                <a:spcPts val="0"/>
              </a:spcBef>
              <a:spcAft>
                <a:spcPts val="0"/>
              </a:spcAft>
              <a:buSzPts val="1200"/>
              <a:buChar char="●"/>
            </a:pPr>
            <a:r>
              <a:rPr lang="en-US" sz="1100" dirty="0"/>
              <a:t>Concur Expense Reports for FY21 due to Commitment Offices by 5:00 pm	</a:t>
            </a:r>
            <a:endParaRPr sz="1100" b="1" dirty="0"/>
          </a:p>
          <a:p>
            <a:pPr marL="342991" lvl="0" indent="-228661" algn="l" rtl="0">
              <a:spcBef>
                <a:spcPts val="0"/>
              </a:spcBef>
              <a:spcAft>
                <a:spcPts val="0"/>
              </a:spcAft>
              <a:buSzPts val="1200"/>
              <a:buChar char="●"/>
            </a:pPr>
            <a:r>
              <a:rPr lang="en-US" sz="1100" dirty="0"/>
              <a:t>ISD’s to be completed by service providers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Tuesday, July 6th</a:t>
            </a:r>
            <a:endParaRPr sz="1100" b="1" dirty="0"/>
          </a:p>
          <a:p>
            <a:pPr marL="342991" lvl="0" indent="-228661" algn="l" rtl="0">
              <a:spcBef>
                <a:spcPts val="0"/>
              </a:spcBef>
              <a:spcAft>
                <a:spcPts val="0"/>
              </a:spcAft>
              <a:buSzPts val="1200"/>
              <a:buChar char="●"/>
            </a:pPr>
            <a:r>
              <a:rPr lang="en-US" sz="1100" dirty="0"/>
              <a:t>P-Card transaction verification deadline by 5pm for all FY21 transactions	</a:t>
            </a:r>
            <a:endParaRPr sz="1100" b="1" dirty="0"/>
          </a:p>
          <a:p>
            <a:pPr marL="342991" lvl="0" indent="-228661" algn="l" rtl="0">
              <a:spcBef>
                <a:spcPts val="0"/>
              </a:spcBef>
              <a:spcAft>
                <a:spcPts val="0"/>
              </a:spcAft>
              <a:buSzPts val="1200"/>
              <a:buChar char="●"/>
            </a:pPr>
            <a:r>
              <a:rPr lang="en-US" sz="1100" dirty="0"/>
              <a:t>ISD's approved by Commitment Offices by 5:00 pm	</a:t>
            </a:r>
            <a:endParaRPr sz="1100" b="1" dirty="0"/>
          </a:p>
          <a:p>
            <a:pPr marL="342991" lvl="0" indent="-228661" algn="l" rtl="0">
              <a:spcBef>
                <a:spcPts val="0"/>
              </a:spcBef>
              <a:spcAft>
                <a:spcPts val="0"/>
              </a:spcAft>
              <a:buSzPts val="1200"/>
              <a:buChar char="●"/>
            </a:pPr>
            <a:r>
              <a:rPr lang="en-US" sz="1100" dirty="0"/>
              <a:t>Invoices due. FY21 retrofit orders and invoices submitted no later than 5:00 pm</a:t>
            </a:r>
            <a:endParaRPr sz="1100" dirty="0"/>
          </a:p>
          <a:p>
            <a:pPr marL="342991" lvl="0" indent="-228661" algn="l" rtl="0">
              <a:spcBef>
                <a:spcPts val="0"/>
              </a:spcBef>
              <a:spcAft>
                <a:spcPts val="0"/>
              </a:spcAft>
              <a:buSzPts val="1200"/>
              <a:buChar char="●"/>
            </a:pPr>
            <a:r>
              <a:rPr lang="en-US" sz="1100" dirty="0"/>
              <a:t>AHBT’s due for any deposits posting to bank on or before 6/30/21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Wednesday, July 7th</a:t>
            </a:r>
            <a:endParaRPr sz="1100" b="1" dirty="0"/>
          </a:p>
          <a:p>
            <a:pPr marL="342991" lvl="0" indent="-228661" algn="l" rtl="0">
              <a:spcBef>
                <a:spcPts val="0"/>
              </a:spcBef>
              <a:spcAft>
                <a:spcPts val="0"/>
              </a:spcAft>
              <a:buSzPts val="1200"/>
              <a:buChar char="●"/>
            </a:pPr>
            <a:r>
              <a:rPr lang="en-US" sz="1100" dirty="0"/>
              <a:t>Final approvals completed by MCFIN &amp; </a:t>
            </a:r>
            <a:r>
              <a:rPr lang="en-US" sz="1100" dirty="0" err="1"/>
              <a:t>SponPro</a:t>
            </a:r>
            <a:r>
              <a:rPr lang="en-US" sz="1100" dirty="0"/>
              <a:t> of all FY21 INVREQs by 5:00 pm	</a:t>
            </a:r>
            <a:endParaRPr sz="1100" b="1" dirty="0"/>
          </a:p>
          <a:p>
            <a:pPr marL="342991" lvl="0" indent="-228661" algn="l" rtl="0">
              <a:spcBef>
                <a:spcPts val="0"/>
              </a:spcBef>
              <a:spcAft>
                <a:spcPts val="0"/>
              </a:spcAft>
              <a:buSzPts val="1200"/>
              <a:buChar char="●"/>
            </a:pPr>
            <a:r>
              <a:rPr lang="en-US" sz="1100" dirty="0"/>
              <a:t>Labor Redistributions pay periods other than BW13 to be processed on a case by case basis	</a:t>
            </a:r>
            <a:endParaRPr sz="1100" dirty="0"/>
          </a:p>
          <a:p>
            <a:pPr marL="0" lvl="0" indent="0" algn="l" rtl="0">
              <a:spcBef>
                <a:spcPts val="0"/>
              </a:spcBef>
              <a:spcAft>
                <a:spcPts val="0"/>
              </a:spcAft>
              <a:buClr>
                <a:schemeClr val="dk1"/>
              </a:buClr>
              <a:buSzPts val="1100"/>
              <a:buFont typeface="Arial"/>
              <a:buNone/>
            </a:pPr>
            <a:endParaRPr sz="9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900" dirty="0"/>
          </a:p>
          <a:p>
            <a:pPr marL="0" lvl="0" indent="0" algn="l" rtl="0">
              <a:spcBef>
                <a:spcPts val="600"/>
              </a:spcBef>
              <a:spcAft>
                <a:spcPts val="0"/>
              </a:spcAft>
              <a:buNone/>
            </a:pPr>
            <a:endParaRPr sz="900" dirty="0"/>
          </a:p>
        </p:txBody>
      </p:sp>
      <p:sp>
        <p:nvSpPr>
          <p:cNvPr id="143" name="Google Shape;143;gde723a8627_2_7"/>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34</a:t>
            </a:fld>
            <a:endParaRPr/>
          </a:p>
        </p:txBody>
      </p:sp>
      <p:sp>
        <p:nvSpPr>
          <p:cNvPr id="144" name="Google Shape;144;gde723a8627_2_7"/>
          <p:cNvSpPr txBox="1">
            <a:spLocks noGrp="1"/>
          </p:cNvSpPr>
          <p:nvPr>
            <p:ph type="title"/>
          </p:nvPr>
        </p:nvSpPr>
        <p:spPr>
          <a:xfrm>
            <a:off x="679681" y="486383"/>
            <a:ext cx="6122945" cy="1570609"/>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Clr>
                <a:schemeClr val="dk1"/>
              </a:buClr>
              <a:buSzPts val="1100"/>
              <a:buFont typeface="Arial"/>
              <a:buNone/>
            </a:pPr>
            <a:r>
              <a:rPr lang="en-US" dirty="0"/>
              <a:t>Year-End Processing Dates at a Glance</a:t>
            </a:r>
            <a:endParaRPr dirty="0"/>
          </a:p>
        </p:txBody>
      </p:sp>
    </p:spTree>
    <p:extLst>
      <p:ext uri="{BB962C8B-B14F-4D97-AF65-F5344CB8AC3E}">
        <p14:creationId xmlns:p14="http://schemas.microsoft.com/office/powerpoint/2010/main" val="331861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de723a8627_2_14"/>
          <p:cNvSpPr txBox="1">
            <a:spLocks noGrp="1"/>
          </p:cNvSpPr>
          <p:nvPr>
            <p:ph type="body" idx="1"/>
          </p:nvPr>
        </p:nvSpPr>
        <p:spPr>
          <a:xfrm>
            <a:off x="905409" y="2051830"/>
            <a:ext cx="6630902" cy="2939265"/>
          </a:xfrm>
          <a:prstGeom prst="rect">
            <a:avLst/>
          </a:prstGeom>
        </p:spPr>
        <p:txBody>
          <a:bodyPr spcFirstLastPara="1" wrap="square" lIns="68587" tIns="68587" rIns="68587" bIns="68587" anchor="t" anchorCtr="0">
            <a:noAutofit/>
          </a:bodyPr>
          <a:lstStyle/>
          <a:p>
            <a:pPr marL="0" lvl="0" indent="0" algn="l" rtl="0">
              <a:spcBef>
                <a:spcPts val="0"/>
              </a:spcBef>
              <a:spcAft>
                <a:spcPts val="0"/>
              </a:spcAft>
              <a:buClr>
                <a:schemeClr val="dk1"/>
              </a:buClr>
              <a:buSzPts val="1100"/>
              <a:buFont typeface="Arial"/>
              <a:buNone/>
            </a:pPr>
            <a:r>
              <a:rPr lang="en-US" sz="1100" b="1" dirty="0"/>
              <a:t>Thursday, July 8th</a:t>
            </a:r>
            <a:endParaRPr sz="1100" b="1" dirty="0"/>
          </a:p>
          <a:p>
            <a:pPr marL="342991" lvl="0" indent="-228661" algn="l" rtl="0">
              <a:spcBef>
                <a:spcPts val="0"/>
              </a:spcBef>
              <a:spcAft>
                <a:spcPts val="0"/>
              </a:spcAft>
              <a:buSzPts val="1200"/>
              <a:buChar char="●"/>
            </a:pPr>
            <a:r>
              <a:rPr lang="en-US" sz="1100" dirty="0"/>
              <a:t>Contact CPC- Accounts Payable regarding any FY21 outstanding invoices (if invoice cannot be obtained CPC- include description here) 	</a:t>
            </a:r>
            <a:endParaRPr sz="1100" b="1" dirty="0"/>
          </a:p>
          <a:p>
            <a:pPr marL="342991" lvl="0" indent="-228661" algn="l" rtl="0">
              <a:spcBef>
                <a:spcPts val="0"/>
              </a:spcBef>
              <a:spcAft>
                <a:spcPts val="0"/>
              </a:spcAft>
              <a:buSzPts val="1200"/>
              <a:buChar char="●"/>
            </a:pPr>
            <a:r>
              <a:rPr lang="en-US" sz="1100" dirty="0"/>
              <a:t>Web Deposits due to Treasury Services/MC Finance	</a:t>
            </a:r>
            <a:endParaRPr sz="1100" b="1" dirty="0"/>
          </a:p>
          <a:p>
            <a:pPr marL="342991" lvl="0" indent="-228661" algn="l" rtl="0">
              <a:spcBef>
                <a:spcPts val="0"/>
              </a:spcBef>
              <a:spcAft>
                <a:spcPts val="0"/>
              </a:spcAft>
              <a:buSzPts val="1200"/>
              <a:buChar char="●"/>
            </a:pPr>
            <a:r>
              <a:rPr lang="en-US" sz="1100" dirty="0"/>
              <a:t>Last day to submit FY21 web departmental deposits; must be in bank on or before this day	</a:t>
            </a:r>
            <a:endParaRPr sz="1100" dirty="0"/>
          </a:p>
          <a:p>
            <a:pPr marL="342991" lvl="0" indent="-228661" algn="l" rtl="0">
              <a:spcBef>
                <a:spcPts val="0"/>
              </a:spcBef>
              <a:spcAft>
                <a:spcPts val="0"/>
              </a:spcAft>
              <a:buSzPts val="1200"/>
              <a:buChar char="●"/>
            </a:pPr>
            <a:r>
              <a:rPr lang="en-US" sz="1100" dirty="0"/>
              <a:t>Retrofit Order Final Approval Date	</a:t>
            </a:r>
            <a:endParaRPr sz="1100" dirty="0"/>
          </a:p>
          <a:p>
            <a:pPr marL="342991" lvl="0" indent="-228661" algn="l" rtl="0">
              <a:spcBef>
                <a:spcPts val="0"/>
              </a:spcBef>
              <a:spcAft>
                <a:spcPts val="0"/>
              </a:spcAft>
              <a:buSzPts val="1200"/>
              <a:buChar char="●"/>
            </a:pPr>
            <a:r>
              <a:rPr lang="en-US" sz="1100" dirty="0"/>
              <a:t>Transaction Corr. for Med School funds due to Med Center Finance by noon	</a:t>
            </a:r>
            <a:endParaRPr sz="1100" dirty="0"/>
          </a:p>
          <a:p>
            <a:pPr marL="342991" lvl="0" indent="-228661" algn="l" rtl="0">
              <a:spcBef>
                <a:spcPts val="0"/>
              </a:spcBef>
              <a:spcAft>
                <a:spcPts val="0"/>
              </a:spcAft>
              <a:buSzPts val="1200"/>
              <a:buChar char="●"/>
            </a:pPr>
            <a:r>
              <a:rPr lang="en-US" sz="1100" dirty="0"/>
              <a:t>Split-Run Coding by Treasury Services and CPC ends at 5:00 pm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Friday, July 9th</a:t>
            </a:r>
            <a:endParaRPr sz="1100" b="1" dirty="0"/>
          </a:p>
          <a:p>
            <a:pPr marL="342991" lvl="0" indent="-228661" algn="l" rtl="0">
              <a:spcBef>
                <a:spcPts val="0"/>
              </a:spcBef>
              <a:spcAft>
                <a:spcPts val="0"/>
              </a:spcAft>
              <a:buSzPts val="1200"/>
              <a:buChar char="●"/>
            </a:pPr>
            <a:r>
              <a:rPr lang="en-US" sz="1100" dirty="0"/>
              <a:t>Labor Redistributions for BW13 due to Payroll by noon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Wednesday, July 14th</a:t>
            </a:r>
            <a:endParaRPr sz="1100" b="1" dirty="0"/>
          </a:p>
          <a:p>
            <a:pPr marL="342991" lvl="0" indent="-228661" algn="l" rtl="0">
              <a:spcBef>
                <a:spcPts val="0"/>
              </a:spcBef>
              <a:spcAft>
                <a:spcPts val="0"/>
              </a:spcAft>
              <a:buSzPts val="1200"/>
              <a:buChar char="●"/>
            </a:pPr>
            <a:r>
              <a:rPr lang="en-US" sz="1100" dirty="0"/>
              <a:t>Labor Redistribution for clearing alternate grants due to Payroll by 5:00 pm	</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Friday, July 16th</a:t>
            </a:r>
            <a:endParaRPr sz="1100" b="1" dirty="0"/>
          </a:p>
          <a:p>
            <a:pPr marL="342991" lvl="0" indent="-228661" algn="l" rtl="0">
              <a:spcBef>
                <a:spcPts val="0"/>
              </a:spcBef>
              <a:spcAft>
                <a:spcPts val="0"/>
              </a:spcAft>
              <a:buSzPts val="1200"/>
              <a:buChar char="●"/>
            </a:pPr>
            <a:r>
              <a:rPr lang="en-US" sz="1100" dirty="0"/>
              <a:t>POs roll to FY22; any open FY21 requisitions will </a:t>
            </a:r>
            <a:r>
              <a:rPr lang="en-US" sz="1100"/>
              <a:t>be closed</a:t>
            </a:r>
            <a:r>
              <a:rPr lang="en-US" sz="1100" dirty="0"/>
              <a:t>			</a:t>
            </a:r>
            <a:endParaRPr sz="1100" dirty="0"/>
          </a:p>
          <a:p>
            <a:pPr marL="342991" lvl="0" indent="-228661" algn="l" rtl="0">
              <a:spcBef>
                <a:spcPts val="0"/>
              </a:spcBef>
              <a:spcAft>
                <a:spcPts val="0"/>
              </a:spcAft>
              <a:buSzPts val="1200"/>
              <a:buChar char="●"/>
            </a:pPr>
            <a:r>
              <a:rPr lang="en-US" sz="1100" dirty="0"/>
              <a:t>Journal entries and transaction correction final approvals due by 5:00 pm	</a:t>
            </a:r>
            <a:endParaRPr sz="1100" dirty="0"/>
          </a:p>
          <a:p>
            <a:pPr marL="342991" lvl="0" indent="-228661" algn="l" rtl="0">
              <a:spcBef>
                <a:spcPts val="0"/>
              </a:spcBef>
              <a:spcAft>
                <a:spcPts val="0"/>
              </a:spcAft>
              <a:buSzPts val="1200"/>
              <a:buChar char="●"/>
            </a:pPr>
            <a:r>
              <a:rPr lang="en-US" sz="1100" dirty="0"/>
              <a:t>Journal entries due for deposits posting to bank in July that pertain to FY21</a:t>
            </a:r>
            <a:endParaRPr sz="1100" dirty="0"/>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US" sz="1100" b="1" dirty="0"/>
              <a:t>Friday, July 23rd</a:t>
            </a:r>
            <a:endParaRPr sz="1100" b="1" dirty="0"/>
          </a:p>
          <a:p>
            <a:pPr marL="342991" lvl="0" indent="-228661" algn="l" rtl="0">
              <a:spcBef>
                <a:spcPts val="0"/>
              </a:spcBef>
              <a:spcAft>
                <a:spcPts val="0"/>
              </a:spcAft>
              <a:buSzPts val="1200"/>
              <a:buChar char="●"/>
            </a:pPr>
            <a:r>
              <a:rPr lang="en-US" sz="1100" dirty="0"/>
              <a:t>GL reconciliations are due to accounting</a:t>
            </a:r>
            <a:endParaRPr sz="1100" dirty="0"/>
          </a:p>
        </p:txBody>
      </p:sp>
      <p:sp>
        <p:nvSpPr>
          <p:cNvPr id="151" name="Google Shape;151;gde723a8627_2_14"/>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35</a:t>
            </a:fld>
            <a:endParaRPr/>
          </a:p>
        </p:txBody>
      </p:sp>
      <p:sp>
        <p:nvSpPr>
          <p:cNvPr id="152" name="Google Shape;152;gde723a8627_2_14"/>
          <p:cNvSpPr txBox="1">
            <a:spLocks noGrp="1"/>
          </p:cNvSpPr>
          <p:nvPr>
            <p:ph type="title"/>
          </p:nvPr>
        </p:nvSpPr>
        <p:spPr>
          <a:xfrm>
            <a:off x="679681" y="369651"/>
            <a:ext cx="6122945" cy="1687341"/>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Clr>
                <a:schemeClr val="dk1"/>
              </a:buClr>
              <a:buSzPts val="1100"/>
              <a:buFont typeface="Arial"/>
              <a:buNone/>
            </a:pPr>
            <a:r>
              <a:rPr lang="en-US" dirty="0"/>
              <a:t>Year-End Processing Dates at a Glance</a:t>
            </a:r>
            <a:endParaRPr dirty="0"/>
          </a:p>
        </p:txBody>
      </p:sp>
    </p:spTree>
    <p:extLst>
      <p:ext uri="{BB962C8B-B14F-4D97-AF65-F5344CB8AC3E}">
        <p14:creationId xmlns:p14="http://schemas.microsoft.com/office/powerpoint/2010/main" val="337844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de723a8627_2_21"/>
          <p:cNvSpPr txBox="1">
            <a:spLocks noGrp="1"/>
          </p:cNvSpPr>
          <p:nvPr>
            <p:ph type="body" idx="1"/>
          </p:nvPr>
        </p:nvSpPr>
        <p:spPr>
          <a:xfrm>
            <a:off x="905411" y="1506372"/>
            <a:ext cx="6630902" cy="3550525"/>
          </a:xfrm>
          <a:prstGeom prst="rect">
            <a:avLst/>
          </a:prstGeom>
        </p:spPr>
        <p:txBody>
          <a:bodyPr spcFirstLastPara="1" wrap="square" lIns="68587" tIns="68587" rIns="68587" bIns="68587" anchor="t" anchorCtr="0">
            <a:noAutofit/>
          </a:bodyPr>
          <a:lstStyle/>
          <a:p>
            <a:pPr marL="0" lvl="0" indent="0" algn="l" rtl="0">
              <a:spcBef>
                <a:spcPts val="600"/>
              </a:spcBef>
              <a:spcAft>
                <a:spcPts val="0"/>
              </a:spcAft>
              <a:buClr>
                <a:schemeClr val="dk1"/>
              </a:buClr>
              <a:buSzPts val="1100"/>
              <a:buFont typeface="Arial"/>
              <a:buNone/>
            </a:pPr>
            <a:r>
              <a:rPr lang="en-US" sz="2200" dirty="0"/>
              <a:t>Workday Office Hours 9-10am, register in advance: </a:t>
            </a:r>
            <a:r>
              <a:rPr lang="en-US" sz="2200" dirty="0">
                <a:solidFill>
                  <a:srgbClr val="232333"/>
                </a:solidFill>
                <a:highlight>
                  <a:srgbClr val="FFFFFF"/>
                </a:highlight>
              </a:rPr>
              <a:t> </a:t>
            </a:r>
            <a:endParaRPr sz="2200" dirty="0">
              <a:solidFill>
                <a:srgbClr val="232333"/>
              </a:solidFill>
              <a:highlight>
                <a:srgbClr val="FFFFFF"/>
              </a:highlight>
            </a:endParaRPr>
          </a:p>
          <a:p>
            <a:pPr marL="0" lvl="0" indent="0" algn="l" rtl="0">
              <a:spcBef>
                <a:spcPts val="600"/>
              </a:spcBef>
              <a:spcAft>
                <a:spcPts val="0"/>
              </a:spcAft>
              <a:buClr>
                <a:schemeClr val="dk1"/>
              </a:buClr>
              <a:buSzPts val="1100"/>
              <a:buFont typeface="Arial"/>
              <a:buNone/>
            </a:pPr>
            <a:r>
              <a:rPr lang="en-US" sz="2200" u="sng">
                <a:solidFill>
                  <a:srgbClr val="0E71EB"/>
                </a:solidFill>
                <a:highlight>
                  <a:srgbClr val="FFFFFF"/>
                </a:highlight>
                <a:hlinkClick r:id="rId3">
                  <a:extLst>
                    <a:ext uri="{A12FA001-AC4F-418D-AE19-62706E023703}">
                      <ahyp:hlinkClr xmlns:ahyp="http://schemas.microsoft.com/office/drawing/2018/hyperlinkcolor" val="tx"/>
                    </a:ext>
                  </a:extLst>
                </a:hlinkClick>
              </a:rPr>
              <a:t>June </a:t>
            </a:r>
            <a:r>
              <a:rPr lang="en-US" sz="2200" u="sng" dirty="0">
                <a:solidFill>
                  <a:srgbClr val="0E71EB"/>
                </a:solidFill>
                <a:highlight>
                  <a:srgbClr val="FFFFFF"/>
                </a:highlight>
                <a:hlinkClick r:id="rId3">
                  <a:extLst>
                    <a:ext uri="{A12FA001-AC4F-418D-AE19-62706E023703}">
                      <ahyp:hlinkClr xmlns:ahyp="http://schemas.microsoft.com/office/drawing/2018/hyperlinkcolor" val="tx"/>
                    </a:ext>
                  </a:extLst>
                </a:hlinkClick>
              </a:rPr>
              <a:t>17, 2021</a:t>
            </a:r>
            <a:r>
              <a:rPr lang="en-US" sz="2200" dirty="0"/>
              <a:t>; </a:t>
            </a:r>
            <a:r>
              <a:rPr lang="en-US" sz="2200" u="sng" dirty="0">
                <a:solidFill>
                  <a:srgbClr val="0E71EB"/>
                </a:solidFill>
                <a:highlight>
                  <a:srgbClr val="FFFFFF"/>
                </a:highlight>
                <a:hlinkClick r:id="rId4">
                  <a:extLst>
                    <a:ext uri="{A12FA001-AC4F-418D-AE19-62706E023703}">
                      <ahyp:hlinkClr xmlns:ahyp="http://schemas.microsoft.com/office/drawing/2018/hyperlinkcolor" val="tx"/>
                    </a:ext>
                  </a:extLst>
                </a:hlinkClick>
              </a:rPr>
              <a:t>June 24, 2021</a:t>
            </a:r>
            <a:r>
              <a:rPr lang="en-US" sz="2200" dirty="0">
                <a:solidFill>
                  <a:srgbClr val="232333"/>
                </a:solidFill>
                <a:highlight>
                  <a:srgbClr val="FFFFFF"/>
                </a:highlight>
              </a:rPr>
              <a:t>;  </a:t>
            </a:r>
            <a:r>
              <a:rPr lang="en-US" sz="2200" u="sng" dirty="0">
                <a:solidFill>
                  <a:srgbClr val="0E71EB"/>
                </a:solidFill>
                <a:highlight>
                  <a:srgbClr val="FFFFFF"/>
                </a:highlight>
                <a:hlinkClick r:id="rId5">
                  <a:extLst>
                    <a:ext uri="{A12FA001-AC4F-418D-AE19-62706E023703}">
                      <ahyp:hlinkClr xmlns:ahyp="http://schemas.microsoft.com/office/drawing/2018/hyperlinkcolor" val="tx"/>
                    </a:ext>
                  </a:extLst>
                </a:hlinkClick>
              </a:rPr>
              <a:t>July 1, 2021</a:t>
            </a:r>
            <a:endParaRPr sz="2200" dirty="0"/>
          </a:p>
          <a:p>
            <a:pPr marL="0" lvl="0" indent="0" algn="l" rtl="0">
              <a:spcBef>
                <a:spcPts val="600"/>
              </a:spcBef>
              <a:spcAft>
                <a:spcPts val="0"/>
              </a:spcAft>
              <a:buNone/>
            </a:pPr>
            <a:endParaRPr sz="2200" dirty="0"/>
          </a:p>
          <a:p>
            <a:pPr marL="0" lvl="0" indent="0" algn="l" rtl="0">
              <a:spcBef>
                <a:spcPts val="600"/>
              </a:spcBef>
              <a:spcAft>
                <a:spcPts val="0"/>
              </a:spcAft>
              <a:buNone/>
            </a:pPr>
            <a:r>
              <a:rPr lang="en-US" sz="2200" dirty="0"/>
              <a:t>Year-End Main Page: </a:t>
            </a:r>
            <a:r>
              <a:rPr lang="en-US" sz="2200" u="sng" dirty="0">
                <a:solidFill>
                  <a:schemeClr val="hlink"/>
                </a:solidFill>
                <a:hlinkClick r:id="rId6"/>
              </a:rPr>
              <a:t>https://www.slu.edu/business-finance/departments-and-offices/financial-services/year-end-processing/index.php</a:t>
            </a:r>
            <a:endParaRPr sz="2200" dirty="0"/>
          </a:p>
          <a:p>
            <a:pPr marL="0" lvl="0" indent="0" algn="l" rtl="0">
              <a:spcBef>
                <a:spcPts val="600"/>
              </a:spcBef>
              <a:spcAft>
                <a:spcPts val="0"/>
              </a:spcAft>
              <a:buNone/>
            </a:pPr>
            <a:r>
              <a:rPr lang="en-US" sz="2200" dirty="0"/>
              <a:t>Year-End Requisitioning Page:</a:t>
            </a:r>
            <a:endParaRPr sz="2200" dirty="0"/>
          </a:p>
          <a:p>
            <a:pPr marL="0" lvl="0" indent="0" algn="l" rtl="0">
              <a:spcBef>
                <a:spcPts val="600"/>
              </a:spcBef>
              <a:spcAft>
                <a:spcPts val="0"/>
              </a:spcAft>
              <a:buNone/>
            </a:pPr>
            <a:r>
              <a:rPr lang="en-US" sz="2200" u="sng" dirty="0">
                <a:solidFill>
                  <a:schemeClr val="hlink"/>
                </a:solidFill>
                <a:hlinkClick r:id="rId7"/>
              </a:rPr>
              <a:t>https://www.slu.edu/business-finance/departments-and-offices/financial-services/year-end-processing/year-end-requisitioning-procedure.php</a:t>
            </a:r>
            <a:endParaRPr sz="2200" dirty="0"/>
          </a:p>
          <a:p>
            <a:pPr marL="0" lvl="0" indent="0" algn="l" rtl="0">
              <a:spcBef>
                <a:spcPts val="600"/>
              </a:spcBef>
              <a:spcAft>
                <a:spcPts val="0"/>
              </a:spcAft>
              <a:buNone/>
            </a:pPr>
            <a:endParaRPr sz="2200" dirty="0"/>
          </a:p>
        </p:txBody>
      </p:sp>
      <p:sp>
        <p:nvSpPr>
          <p:cNvPr id="159" name="Google Shape;159;gde723a8627_2_21"/>
          <p:cNvSpPr txBox="1">
            <a:spLocks noGrp="1"/>
          </p:cNvSpPr>
          <p:nvPr>
            <p:ph type="sldNum" idx="12"/>
          </p:nvPr>
        </p:nvSpPr>
        <p:spPr>
          <a:xfrm>
            <a:off x="8750400" y="5213940"/>
            <a:ext cx="393628" cy="393628"/>
          </a:xfrm>
          <a:prstGeom prst="rect">
            <a:avLst/>
          </a:prstGeom>
        </p:spPr>
        <p:txBody>
          <a:bodyPr spcFirstLastPara="1" wrap="square" lIns="68587" tIns="68587" rIns="68587" bIns="68587" anchor="ctr" anchorCtr="0">
            <a:noAutofit/>
          </a:bodyPr>
          <a:lstStyle/>
          <a:p>
            <a:pPr marL="0" lvl="0" indent="0" algn="ctr" rtl="0">
              <a:spcBef>
                <a:spcPts val="0"/>
              </a:spcBef>
              <a:spcAft>
                <a:spcPts val="0"/>
              </a:spcAft>
              <a:buClr>
                <a:srgbClr val="000000"/>
              </a:buClr>
              <a:buSzPts val="1600"/>
              <a:buFont typeface="Arial"/>
              <a:buNone/>
            </a:pPr>
            <a:fld id="{00000000-1234-1234-1234-123412341234}" type="slidenum">
              <a:rPr lang="en-US"/>
              <a:pPr marL="0" lvl="0" indent="0" algn="ctr" rtl="0">
                <a:spcBef>
                  <a:spcPts val="0"/>
                </a:spcBef>
                <a:spcAft>
                  <a:spcPts val="0"/>
                </a:spcAft>
                <a:buClr>
                  <a:srgbClr val="000000"/>
                </a:buClr>
                <a:buSzPts val="1600"/>
                <a:buFont typeface="Arial"/>
                <a:buNone/>
              </a:pPr>
              <a:t>36</a:t>
            </a:fld>
            <a:endParaRPr/>
          </a:p>
        </p:txBody>
      </p:sp>
      <p:sp>
        <p:nvSpPr>
          <p:cNvPr id="160" name="Google Shape;160;gde723a8627_2_21"/>
          <p:cNvSpPr txBox="1">
            <a:spLocks noGrp="1"/>
          </p:cNvSpPr>
          <p:nvPr>
            <p:ph type="title"/>
          </p:nvPr>
        </p:nvSpPr>
        <p:spPr>
          <a:xfrm>
            <a:off x="679681" y="0"/>
            <a:ext cx="6122945" cy="1813801"/>
          </a:xfrm>
          <a:prstGeom prst="rect">
            <a:avLst/>
          </a:prstGeom>
        </p:spPr>
        <p:txBody>
          <a:bodyPr spcFirstLastPara="1" wrap="square" lIns="68587" tIns="68587" rIns="68587" bIns="68587" anchor="ctr" anchorCtr="0">
            <a:noAutofit/>
          </a:bodyPr>
          <a:lstStyle/>
          <a:p>
            <a:pPr marL="0" lvl="0" indent="0" algn="l" rtl="0">
              <a:spcBef>
                <a:spcPts val="0"/>
              </a:spcBef>
              <a:spcAft>
                <a:spcPts val="0"/>
              </a:spcAft>
              <a:buClr>
                <a:schemeClr val="dk1"/>
              </a:buClr>
              <a:buSzPts val="1100"/>
              <a:buFont typeface="Arial"/>
              <a:buNone/>
            </a:pPr>
            <a:r>
              <a:rPr lang="en-US" dirty="0"/>
              <a:t>Year-End Processing Instructions and Q&amp;A Opportunities</a:t>
            </a:r>
            <a:endParaRPr dirty="0"/>
          </a:p>
        </p:txBody>
      </p:sp>
    </p:spTree>
    <p:extLst>
      <p:ext uri="{BB962C8B-B14F-4D97-AF65-F5344CB8AC3E}">
        <p14:creationId xmlns:p14="http://schemas.microsoft.com/office/powerpoint/2010/main" val="5714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Business Manager Meeting</a:t>
            </a:r>
          </a:p>
        </p:txBody>
      </p:sp>
      <p:sp>
        <p:nvSpPr>
          <p:cNvPr id="8" name="Content Placeholder 7"/>
          <p:cNvSpPr>
            <a:spLocks noGrp="1"/>
          </p:cNvSpPr>
          <p:nvPr>
            <p:ph type="subTitle" idx="1"/>
          </p:nvPr>
        </p:nvSpPr>
        <p:spPr/>
        <p:txBody>
          <a:bodyPr>
            <a:normAutofit/>
          </a:bodyPr>
          <a:lstStyle/>
          <a:p>
            <a:pPr marL="457200" lvl="1" indent="0">
              <a:buNone/>
            </a:pPr>
            <a:r>
              <a:rPr lang="en-US" dirty="0">
                <a:solidFill>
                  <a:schemeClr val="tx1"/>
                </a:solidFill>
              </a:rPr>
              <a:t>June 10, 2021</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13923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135817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I-9 Compliance Reminders/Hire Process </a:t>
            </a:r>
            <a:endParaRPr/>
          </a:p>
        </p:txBody>
      </p:sp>
      <p:sp>
        <p:nvSpPr>
          <p:cNvPr id="71" name="Google Shape;71;p14"/>
          <p:cNvSpPr txBox="1">
            <a:spLocks noGrp="1"/>
          </p:cNvSpPr>
          <p:nvPr>
            <p:ph type="body" idx="1"/>
          </p:nvPr>
        </p:nvSpPr>
        <p:spPr>
          <a:xfrm>
            <a:off x="4163900" y="1088725"/>
            <a:ext cx="4768500" cy="5051100"/>
          </a:xfrm>
          <a:prstGeom prst="rect">
            <a:avLst/>
          </a:prstGeom>
        </p:spPr>
        <p:txBody>
          <a:bodyPr spcFirstLastPara="1" wrap="square" lIns="91425" tIns="91425" rIns="91425" bIns="91425" anchor="t" anchorCtr="0">
            <a:normAutofit fontScale="92500"/>
          </a:bodyPr>
          <a:lstStyle/>
          <a:p>
            <a:pPr marL="457200" lvl="0" indent="-340201" algn="l" rtl="0">
              <a:lnSpc>
                <a:spcPct val="100000"/>
              </a:lnSpc>
              <a:spcBef>
                <a:spcPts val="0"/>
              </a:spcBef>
              <a:spcAft>
                <a:spcPts val="0"/>
              </a:spcAft>
              <a:buClr>
                <a:srgbClr val="000000"/>
              </a:buClr>
              <a:buSzPct val="100000"/>
              <a:buChar char="●"/>
            </a:pPr>
            <a:r>
              <a:rPr lang="en" sz="1900" dirty="0">
                <a:solidFill>
                  <a:srgbClr val="000000"/>
                </a:solidFill>
              </a:rPr>
              <a:t>General Process</a:t>
            </a:r>
            <a:endParaRPr sz="1900" dirty="0">
              <a:solidFill>
                <a:srgbClr val="000000"/>
              </a:solidFill>
            </a:endParaRPr>
          </a:p>
          <a:p>
            <a:pPr marL="914400" lvl="1" indent="-340201" algn="l" rtl="0">
              <a:lnSpc>
                <a:spcPct val="100000"/>
              </a:lnSpc>
              <a:spcBef>
                <a:spcPts val="0"/>
              </a:spcBef>
              <a:spcAft>
                <a:spcPts val="0"/>
              </a:spcAft>
              <a:buClr>
                <a:srgbClr val="000000"/>
              </a:buClr>
              <a:buSzPct val="100000"/>
              <a:buChar char="○"/>
            </a:pPr>
            <a:r>
              <a:rPr lang="en" sz="1900" dirty="0">
                <a:solidFill>
                  <a:srgbClr val="000000"/>
                </a:solidFill>
              </a:rPr>
              <a:t>Employee should be notified of the I-9 requirement during the offer</a:t>
            </a:r>
            <a:endParaRPr sz="1900" dirty="0">
              <a:solidFill>
                <a:srgbClr val="000000"/>
              </a:solidFill>
            </a:endParaRPr>
          </a:p>
          <a:p>
            <a:pPr marL="914400" lvl="1" indent="-340201" algn="l" rtl="0">
              <a:lnSpc>
                <a:spcPct val="100000"/>
              </a:lnSpc>
              <a:spcBef>
                <a:spcPts val="0"/>
              </a:spcBef>
              <a:spcAft>
                <a:spcPts val="0"/>
              </a:spcAft>
              <a:buClr>
                <a:srgbClr val="000000"/>
              </a:buClr>
              <a:buSzPct val="100000"/>
              <a:buChar char="○"/>
            </a:pPr>
            <a:r>
              <a:rPr lang="en" sz="1900" dirty="0">
                <a:solidFill>
                  <a:srgbClr val="000000"/>
                </a:solidFill>
              </a:rPr>
              <a:t>Hire should be entered in Workday at least 2 weeks prior to the intended hire date </a:t>
            </a:r>
            <a:endParaRPr sz="1900" dirty="0">
              <a:solidFill>
                <a:srgbClr val="000000"/>
              </a:solidFill>
            </a:endParaRPr>
          </a:p>
          <a:p>
            <a:pPr marL="914400" lvl="1" indent="-340201" algn="l" rtl="0">
              <a:lnSpc>
                <a:spcPct val="100000"/>
              </a:lnSpc>
              <a:spcBef>
                <a:spcPts val="0"/>
              </a:spcBef>
              <a:spcAft>
                <a:spcPts val="0"/>
              </a:spcAft>
              <a:buClr>
                <a:srgbClr val="000000"/>
              </a:buClr>
              <a:buSzPct val="100000"/>
              <a:buChar char="○"/>
            </a:pPr>
            <a:r>
              <a:rPr lang="en" sz="1900" dirty="0">
                <a:solidFill>
                  <a:srgbClr val="000000"/>
                </a:solidFill>
              </a:rPr>
              <a:t>Automated I-9 Onboarding message generates from Workday two days after the hire is FULLY approved </a:t>
            </a:r>
            <a:endParaRPr sz="1900" dirty="0">
              <a:solidFill>
                <a:srgbClr val="000000"/>
              </a:solidFill>
            </a:endParaRPr>
          </a:p>
          <a:p>
            <a:pPr marL="914400" lvl="1" indent="-340201" algn="l" rtl="0">
              <a:lnSpc>
                <a:spcPct val="100000"/>
              </a:lnSpc>
              <a:spcBef>
                <a:spcPts val="0"/>
              </a:spcBef>
              <a:spcAft>
                <a:spcPts val="0"/>
              </a:spcAft>
              <a:buClr>
                <a:srgbClr val="000000"/>
              </a:buClr>
              <a:buSzPct val="100000"/>
              <a:buChar char="○"/>
            </a:pPr>
            <a:r>
              <a:rPr lang="en" sz="1900" dirty="0">
                <a:solidFill>
                  <a:srgbClr val="000000"/>
                </a:solidFill>
              </a:rPr>
              <a:t>HR reaches out to set up the in person I-9 appointment by the third day of employment </a:t>
            </a:r>
            <a:endParaRPr sz="1900" dirty="0">
              <a:solidFill>
                <a:srgbClr val="000000"/>
              </a:solidFill>
            </a:endParaRPr>
          </a:p>
          <a:p>
            <a:pPr marL="914400" lvl="1" indent="-340201" algn="l" rtl="0">
              <a:lnSpc>
                <a:spcPct val="100000"/>
              </a:lnSpc>
              <a:spcBef>
                <a:spcPts val="0"/>
              </a:spcBef>
              <a:spcAft>
                <a:spcPts val="0"/>
              </a:spcAft>
              <a:buClr>
                <a:srgbClr val="000000"/>
              </a:buClr>
              <a:buSzPct val="100000"/>
              <a:buChar char="○"/>
            </a:pPr>
            <a:r>
              <a:rPr lang="en" sz="1900" dirty="0">
                <a:solidFill>
                  <a:srgbClr val="000000"/>
                </a:solidFill>
              </a:rPr>
              <a:t>Employees will receive a certificate showing they completed the I-9 and managers should not allow people to work if they do not show the certificate.</a:t>
            </a:r>
            <a:endParaRPr sz="1900" dirty="0">
              <a:solidFill>
                <a:srgbClr val="000000"/>
              </a:solidFill>
            </a:endParaRPr>
          </a:p>
          <a:p>
            <a:pPr marL="0" lvl="0" indent="0" algn="l" rtl="0">
              <a:spcBef>
                <a:spcPts val="0"/>
              </a:spcBef>
              <a:spcAft>
                <a:spcPts val="0"/>
              </a:spcAft>
              <a:buNone/>
            </a:pPr>
            <a:endParaRPr sz="1100" dirty="0">
              <a:solidFill>
                <a:srgbClr val="000000"/>
              </a:solidFill>
              <a:latin typeface="Calibri"/>
              <a:ea typeface="Calibri"/>
              <a:cs typeface="Calibri"/>
              <a:sym typeface="Calibri"/>
            </a:endParaRPr>
          </a:p>
          <a:p>
            <a:pPr marL="0" lvl="0" indent="0" algn="l" rtl="0">
              <a:spcBef>
                <a:spcPts val="1200"/>
              </a:spcBef>
              <a:spcAft>
                <a:spcPts val="1200"/>
              </a:spcAft>
              <a:buNone/>
            </a:pPr>
            <a:endParaRPr dirty="0"/>
          </a:p>
        </p:txBody>
      </p:sp>
      <p:pic>
        <p:nvPicPr>
          <p:cNvPr id="72" name="Google Shape;72;p14"/>
          <p:cNvPicPr preferRelativeResize="0"/>
          <p:nvPr/>
        </p:nvPicPr>
        <p:blipFill>
          <a:blip r:embed="rId3">
            <a:alphaModFix/>
          </a:blip>
          <a:stretch>
            <a:fillRect/>
          </a:stretch>
        </p:blipFill>
        <p:spPr>
          <a:xfrm>
            <a:off x="221850" y="3353226"/>
            <a:ext cx="3886250" cy="1350075"/>
          </a:xfrm>
          <a:prstGeom prst="rect">
            <a:avLst/>
          </a:prstGeom>
          <a:noFill/>
          <a:ln>
            <a:noFill/>
          </a:ln>
        </p:spPr>
      </p:pic>
    </p:spTree>
    <p:extLst>
      <p:ext uri="{BB962C8B-B14F-4D97-AF65-F5344CB8AC3E}">
        <p14:creationId xmlns:p14="http://schemas.microsoft.com/office/powerpoint/2010/main" val="272881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99900" y="958825"/>
            <a:ext cx="3706500" cy="110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I-9 Compliance Reminders</a:t>
            </a:r>
            <a:endParaRPr/>
          </a:p>
        </p:txBody>
      </p:sp>
      <p:sp>
        <p:nvSpPr>
          <p:cNvPr id="78" name="Google Shape;78;p15"/>
          <p:cNvSpPr txBox="1">
            <a:spLocks noGrp="1"/>
          </p:cNvSpPr>
          <p:nvPr>
            <p:ph type="body" idx="1"/>
          </p:nvPr>
        </p:nvSpPr>
        <p:spPr>
          <a:xfrm>
            <a:off x="4336050" y="1156875"/>
            <a:ext cx="4656600" cy="4546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rgbClr val="000000"/>
              </a:buClr>
              <a:buSzPts val="1700"/>
              <a:buChar char="●"/>
            </a:pPr>
            <a:r>
              <a:rPr lang="en" sz="1700" dirty="0">
                <a:solidFill>
                  <a:srgbClr val="000000"/>
                </a:solidFill>
              </a:rPr>
              <a:t>Correct Hire Dates</a:t>
            </a:r>
            <a:endParaRPr sz="1700" dirty="0">
              <a:solidFill>
                <a:srgbClr val="000000"/>
              </a:solidFill>
            </a:endParaRPr>
          </a:p>
          <a:p>
            <a:pPr marL="914400" lvl="1" indent="-336550" algn="l" rtl="0">
              <a:spcBef>
                <a:spcPts val="0"/>
              </a:spcBef>
              <a:spcAft>
                <a:spcPts val="0"/>
              </a:spcAft>
              <a:buClr>
                <a:srgbClr val="000000"/>
              </a:buClr>
              <a:buSzPts val="1700"/>
              <a:buChar char="○"/>
            </a:pPr>
            <a:r>
              <a:rPr lang="en" sz="1700" dirty="0">
                <a:solidFill>
                  <a:srgbClr val="000000"/>
                </a:solidFill>
              </a:rPr>
              <a:t>Please be sure the hire date is the first working day for the employee. For GA’s, the hire does not have to be the first day of the month. They will still be paid their full month stipend based on the Period Activity Pay task.</a:t>
            </a:r>
            <a:endParaRPr sz="1700" dirty="0">
              <a:solidFill>
                <a:srgbClr val="000000"/>
              </a:solidFill>
            </a:endParaRPr>
          </a:p>
          <a:p>
            <a:pPr marL="457200" lvl="0" indent="-336550" algn="l" rtl="0">
              <a:spcBef>
                <a:spcPts val="0"/>
              </a:spcBef>
              <a:spcAft>
                <a:spcPts val="0"/>
              </a:spcAft>
              <a:buClr>
                <a:srgbClr val="000000"/>
              </a:buClr>
              <a:buSzPts val="1700"/>
              <a:buChar char="●"/>
            </a:pPr>
            <a:r>
              <a:rPr lang="en" sz="1700" dirty="0">
                <a:solidFill>
                  <a:srgbClr val="000000"/>
                </a:solidFill>
              </a:rPr>
              <a:t>Remote Hires</a:t>
            </a:r>
            <a:endParaRPr sz="1700" dirty="0">
              <a:solidFill>
                <a:srgbClr val="000000"/>
              </a:solidFill>
            </a:endParaRPr>
          </a:p>
          <a:p>
            <a:pPr marL="914400" lvl="1" indent="-336550" algn="l" rtl="0">
              <a:spcBef>
                <a:spcPts val="0"/>
              </a:spcBef>
              <a:spcAft>
                <a:spcPts val="0"/>
              </a:spcAft>
              <a:buClr>
                <a:srgbClr val="000000"/>
              </a:buClr>
              <a:buSzPts val="1700"/>
              <a:buChar char="○"/>
            </a:pPr>
            <a:r>
              <a:rPr lang="en" sz="1700" dirty="0">
                <a:solidFill>
                  <a:srgbClr val="000000"/>
                </a:solidFill>
              </a:rPr>
              <a:t>You need to work with your recruiter or contact </a:t>
            </a:r>
            <a:r>
              <a:rPr lang="en" sz="1700" u="sng" dirty="0">
                <a:solidFill>
                  <a:schemeClr val="hlink"/>
                </a:solidFill>
                <a:hlinkClick r:id="rId3"/>
              </a:rPr>
              <a:t>HR@slu.edu</a:t>
            </a:r>
            <a:r>
              <a:rPr lang="en" sz="1700" dirty="0">
                <a:solidFill>
                  <a:srgbClr val="000000"/>
                </a:solidFill>
              </a:rPr>
              <a:t> before hiring a remote employee </a:t>
            </a:r>
            <a:endParaRPr sz="1700" dirty="0">
              <a:solidFill>
                <a:srgbClr val="000000"/>
              </a:solidFill>
            </a:endParaRPr>
          </a:p>
          <a:p>
            <a:pPr marL="914400" lvl="1" indent="-336550" algn="l" rtl="0">
              <a:spcBef>
                <a:spcPts val="0"/>
              </a:spcBef>
              <a:spcAft>
                <a:spcPts val="0"/>
              </a:spcAft>
              <a:buClr>
                <a:srgbClr val="000000"/>
              </a:buClr>
              <a:buSzPts val="1700"/>
              <a:buChar char="○"/>
            </a:pPr>
            <a:r>
              <a:rPr lang="en" sz="1700" dirty="0">
                <a:solidFill>
                  <a:srgbClr val="000000"/>
                </a:solidFill>
              </a:rPr>
              <a:t>Student workers cannot work remote outside of IL or MO</a:t>
            </a:r>
            <a:endParaRPr sz="1700" dirty="0">
              <a:solidFill>
                <a:srgbClr val="000000"/>
              </a:solidFill>
            </a:endParaRPr>
          </a:p>
          <a:p>
            <a:pPr marL="0" lvl="0" indent="0" algn="l" rtl="0">
              <a:spcBef>
                <a:spcPts val="1200"/>
              </a:spcBef>
              <a:spcAft>
                <a:spcPts val="1200"/>
              </a:spcAft>
              <a:buNone/>
            </a:pPr>
            <a:endParaRPr sz="1700" dirty="0">
              <a:solidFill>
                <a:schemeClr val="dk1"/>
              </a:solidFill>
            </a:endParaRPr>
          </a:p>
        </p:txBody>
      </p:sp>
      <p:pic>
        <p:nvPicPr>
          <p:cNvPr id="79" name="Google Shape;79;p15"/>
          <p:cNvPicPr preferRelativeResize="0"/>
          <p:nvPr/>
        </p:nvPicPr>
        <p:blipFill>
          <a:blip r:embed="rId4">
            <a:alphaModFix/>
          </a:blip>
          <a:stretch>
            <a:fillRect/>
          </a:stretch>
        </p:blipFill>
        <p:spPr>
          <a:xfrm>
            <a:off x="120050" y="2222451"/>
            <a:ext cx="4035900" cy="3542825"/>
          </a:xfrm>
          <a:prstGeom prst="rect">
            <a:avLst/>
          </a:prstGeom>
          <a:noFill/>
          <a:ln>
            <a:noFill/>
          </a:ln>
        </p:spPr>
      </p:pic>
    </p:spTree>
    <p:extLst>
      <p:ext uri="{BB962C8B-B14F-4D97-AF65-F5344CB8AC3E}">
        <p14:creationId xmlns:p14="http://schemas.microsoft.com/office/powerpoint/2010/main" val="417584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87775" y="1150525"/>
            <a:ext cx="3706500" cy="1020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Payroll Deadlines in FY22</a:t>
            </a:r>
            <a:endParaRPr/>
          </a:p>
        </p:txBody>
      </p:sp>
      <p:sp>
        <p:nvSpPr>
          <p:cNvPr id="85" name="Google Shape;85;p16"/>
          <p:cNvSpPr txBox="1">
            <a:spLocks noGrp="1"/>
          </p:cNvSpPr>
          <p:nvPr>
            <p:ph type="body" idx="1"/>
          </p:nvPr>
        </p:nvSpPr>
        <p:spPr>
          <a:xfrm>
            <a:off x="4644675" y="1358175"/>
            <a:ext cx="4166400" cy="409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sz="1800" u="sng" dirty="0">
                <a:solidFill>
                  <a:schemeClr val="hlink"/>
                </a:solidFill>
                <a:hlinkClick r:id="rId3"/>
              </a:rPr>
              <a:t>Payroll transaction deadlines</a:t>
            </a:r>
            <a:r>
              <a:rPr lang="en" sz="1800" dirty="0">
                <a:solidFill>
                  <a:schemeClr val="dk1"/>
                </a:solidFill>
              </a:rPr>
              <a:t> </a:t>
            </a:r>
            <a:r>
              <a:rPr lang="en" sz="1800" dirty="0">
                <a:solidFill>
                  <a:srgbClr val="000000"/>
                </a:solidFill>
              </a:rPr>
              <a:t>have changed for FY22 to allow submitters more time to enter payroll-impacting transactions (OTP, Comp Changes, Job Changes, Period Activity Pay, etc)</a:t>
            </a:r>
            <a:endParaRPr sz="1800" dirty="0">
              <a:solidFill>
                <a:srgbClr val="000000"/>
              </a:solidFill>
            </a:endParaRPr>
          </a:p>
          <a:p>
            <a:pPr marL="457200" lvl="0" indent="-342900" algn="l" rtl="0">
              <a:spcBef>
                <a:spcPts val="0"/>
              </a:spcBef>
              <a:spcAft>
                <a:spcPts val="0"/>
              </a:spcAft>
              <a:buClr>
                <a:srgbClr val="000000"/>
              </a:buClr>
              <a:buSzPts val="1800"/>
              <a:buChar char="●"/>
            </a:pPr>
            <a:r>
              <a:rPr lang="en" sz="1800" dirty="0">
                <a:solidFill>
                  <a:srgbClr val="000000"/>
                </a:solidFill>
              </a:rPr>
              <a:t>These will be firm deadlines in the new fiscal year</a:t>
            </a:r>
            <a:endParaRPr sz="1800" dirty="0">
              <a:solidFill>
                <a:srgbClr val="000000"/>
              </a:solidFill>
            </a:endParaRPr>
          </a:p>
          <a:p>
            <a:pPr marL="0" lvl="0" indent="0" algn="l" rtl="0">
              <a:spcBef>
                <a:spcPts val="1200"/>
              </a:spcBef>
              <a:spcAft>
                <a:spcPts val="0"/>
              </a:spcAft>
              <a:buNone/>
            </a:pPr>
            <a:endParaRPr sz="1800" dirty="0">
              <a:solidFill>
                <a:schemeClr val="dk1"/>
              </a:solidFill>
            </a:endParaRPr>
          </a:p>
          <a:p>
            <a:pPr marL="0" lvl="0" indent="0" algn="l" rtl="0">
              <a:spcBef>
                <a:spcPts val="1200"/>
              </a:spcBef>
              <a:spcAft>
                <a:spcPts val="1200"/>
              </a:spcAft>
              <a:buNone/>
            </a:pPr>
            <a:endParaRPr sz="1800" dirty="0">
              <a:solidFill>
                <a:schemeClr val="dk1"/>
              </a:solidFill>
            </a:endParaRPr>
          </a:p>
        </p:txBody>
      </p:sp>
      <p:pic>
        <p:nvPicPr>
          <p:cNvPr id="86" name="Google Shape;86;p16"/>
          <p:cNvPicPr preferRelativeResize="0"/>
          <p:nvPr/>
        </p:nvPicPr>
        <p:blipFill>
          <a:blip r:embed="rId4">
            <a:alphaModFix/>
          </a:blip>
          <a:stretch>
            <a:fillRect/>
          </a:stretch>
        </p:blipFill>
        <p:spPr>
          <a:xfrm>
            <a:off x="287776" y="2206026"/>
            <a:ext cx="3841875" cy="3602374"/>
          </a:xfrm>
          <a:prstGeom prst="rect">
            <a:avLst/>
          </a:prstGeom>
          <a:noFill/>
          <a:ln>
            <a:noFill/>
          </a:ln>
        </p:spPr>
      </p:pic>
    </p:spTree>
    <p:extLst>
      <p:ext uri="{BB962C8B-B14F-4D97-AF65-F5344CB8AC3E}">
        <p14:creationId xmlns:p14="http://schemas.microsoft.com/office/powerpoint/2010/main" val="84067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135817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Graduation Reminder - Student Workers</a:t>
            </a:r>
            <a:endParaRPr/>
          </a:p>
        </p:txBody>
      </p:sp>
      <p:sp>
        <p:nvSpPr>
          <p:cNvPr id="92" name="Google Shape;92;p17"/>
          <p:cNvSpPr txBox="1">
            <a:spLocks noGrp="1"/>
          </p:cNvSpPr>
          <p:nvPr>
            <p:ph type="body" idx="1"/>
          </p:nvPr>
        </p:nvSpPr>
        <p:spPr>
          <a:xfrm>
            <a:off x="4644675" y="1358175"/>
            <a:ext cx="4166400" cy="409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sz="1800" dirty="0">
                <a:solidFill>
                  <a:srgbClr val="000000"/>
                </a:solidFill>
              </a:rPr>
              <a:t>Student Workers that graduated in May may not continue to work as Student Workers. </a:t>
            </a:r>
            <a:endParaRPr sz="1800" dirty="0">
              <a:solidFill>
                <a:srgbClr val="000000"/>
              </a:solidFill>
            </a:endParaRPr>
          </a:p>
          <a:p>
            <a:pPr marL="457200" lvl="0" indent="-342900" algn="l" rtl="0">
              <a:spcBef>
                <a:spcPts val="0"/>
              </a:spcBef>
              <a:spcAft>
                <a:spcPts val="0"/>
              </a:spcAft>
              <a:buClr>
                <a:srgbClr val="000000"/>
              </a:buClr>
              <a:buSzPts val="1800"/>
              <a:buChar char="●"/>
            </a:pPr>
            <a:r>
              <a:rPr lang="en" sz="1800" dirty="0">
                <a:solidFill>
                  <a:srgbClr val="000000"/>
                </a:solidFill>
              </a:rPr>
              <a:t>If a graduated student is continuing to work this summer, they must be moved into a different role by May 21, 2021. </a:t>
            </a:r>
            <a:endParaRPr sz="1800" dirty="0">
              <a:solidFill>
                <a:srgbClr val="000000"/>
              </a:solidFill>
            </a:endParaRPr>
          </a:p>
          <a:p>
            <a:pPr marL="457200" lvl="0" indent="-342900" algn="l" rtl="0">
              <a:spcBef>
                <a:spcPts val="0"/>
              </a:spcBef>
              <a:spcAft>
                <a:spcPts val="0"/>
              </a:spcAft>
              <a:buClr>
                <a:srgbClr val="000000"/>
              </a:buClr>
              <a:buSzPts val="1800"/>
              <a:buChar char="●"/>
            </a:pPr>
            <a:r>
              <a:rPr lang="en" sz="1800" dirty="0">
                <a:solidFill>
                  <a:srgbClr val="000000"/>
                </a:solidFill>
              </a:rPr>
              <a:t>We recommend checking in with your entire student worker population to determine their plans for the fall and enter any terminations or leaves as needed.</a:t>
            </a:r>
            <a:endParaRPr sz="1800" dirty="0">
              <a:solidFill>
                <a:srgbClr val="000000"/>
              </a:solidFill>
            </a:endParaRPr>
          </a:p>
          <a:p>
            <a:pPr marL="0" lvl="0" indent="0" algn="l" rtl="0">
              <a:spcBef>
                <a:spcPts val="1200"/>
              </a:spcBef>
              <a:spcAft>
                <a:spcPts val="1200"/>
              </a:spcAft>
              <a:buNone/>
            </a:pPr>
            <a:endParaRPr dirty="0">
              <a:solidFill>
                <a:srgbClr val="000000"/>
              </a:solidFill>
            </a:endParaRPr>
          </a:p>
        </p:txBody>
      </p:sp>
    </p:spTree>
    <p:extLst>
      <p:ext uri="{BB962C8B-B14F-4D97-AF65-F5344CB8AC3E}">
        <p14:creationId xmlns:p14="http://schemas.microsoft.com/office/powerpoint/2010/main" val="362939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25" y="135817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Full-Time Benefit Eligible Hire Dates </a:t>
            </a:r>
            <a:endParaRPr/>
          </a:p>
        </p:txBody>
      </p:sp>
      <p:sp>
        <p:nvSpPr>
          <p:cNvPr id="98" name="Google Shape;98;p18"/>
          <p:cNvSpPr txBox="1">
            <a:spLocks noGrp="1"/>
          </p:cNvSpPr>
          <p:nvPr>
            <p:ph type="body" idx="1"/>
          </p:nvPr>
        </p:nvSpPr>
        <p:spPr>
          <a:xfrm>
            <a:off x="4644675" y="1358175"/>
            <a:ext cx="4166400" cy="4098600"/>
          </a:xfrm>
          <a:prstGeom prst="rect">
            <a:avLst/>
          </a:prstGeom>
        </p:spPr>
        <p:txBody>
          <a:bodyPr spcFirstLastPara="1" wrap="square" lIns="91425" tIns="91425" rIns="91425" bIns="91425" anchor="t" anchorCtr="0">
            <a:normAutofit/>
          </a:bodyPr>
          <a:lstStyle/>
          <a:p>
            <a:pPr marL="457200" lvl="0" indent="-336550" algn="l" rtl="0">
              <a:spcBef>
                <a:spcPts val="1200"/>
              </a:spcBef>
              <a:spcAft>
                <a:spcPts val="0"/>
              </a:spcAft>
              <a:buClr>
                <a:srgbClr val="000000"/>
              </a:buClr>
              <a:buSzPts val="1700"/>
              <a:buChar char="●"/>
            </a:pPr>
            <a:r>
              <a:rPr lang="en" sz="1700">
                <a:solidFill>
                  <a:srgbClr val="000000"/>
                </a:solidFill>
              </a:rPr>
              <a:t>Please keep benefits in mind when choosing a hire date. Employees are responsible for paying for benefits for the entire pay period.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SLU does not prorate benefits if employees start later in the pay period</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Ex. An exempt (salaried) employee with a 6/28 (Monday) hire date is going to have to pay premiums for the entire month of June.</a:t>
            </a:r>
            <a:endParaRPr sz="1700">
              <a:solidFill>
                <a:srgbClr val="000000"/>
              </a:solidFill>
            </a:endParaRPr>
          </a:p>
        </p:txBody>
      </p:sp>
      <p:pic>
        <p:nvPicPr>
          <p:cNvPr id="99" name="Google Shape;99;p18"/>
          <p:cNvPicPr preferRelativeResize="0"/>
          <p:nvPr/>
        </p:nvPicPr>
        <p:blipFill>
          <a:blip r:embed="rId3">
            <a:alphaModFix/>
          </a:blip>
          <a:stretch>
            <a:fillRect/>
          </a:stretch>
        </p:blipFill>
        <p:spPr>
          <a:xfrm>
            <a:off x="1016539" y="2773526"/>
            <a:ext cx="2296875" cy="2296875"/>
          </a:xfrm>
          <a:prstGeom prst="rect">
            <a:avLst/>
          </a:prstGeom>
          <a:noFill/>
          <a:ln>
            <a:noFill/>
          </a:ln>
        </p:spPr>
      </p:pic>
    </p:spTree>
    <p:extLst>
      <p:ext uri="{BB962C8B-B14F-4D97-AF65-F5344CB8AC3E}">
        <p14:creationId xmlns:p14="http://schemas.microsoft.com/office/powerpoint/2010/main" val="99080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25" y="135817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Student Worker/ FWS Hires </a:t>
            </a:r>
            <a:endParaRPr/>
          </a:p>
        </p:txBody>
      </p:sp>
      <p:sp>
        <p:nvSpPr>
          <p:cNvPr id="105" name="Google Shape;105;p19"/>
          <p:cNvSpPr txBox="1">
            <a:spLocks noGrp="1"/>
          </p:cNvSpPr>
          <p:nvPr>
            <p:ph type="body" idx="1"/>
          </p:nvPr>
        </p:nvSpPr>
        <p:spPr>
          <a:xfrm>
            <a:off x="4644675" y="1055975"/>
            <a:ext cx="4428000" cy="482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000000"/>
                </a:solidFill>
              </a:rPr>
              <a:t>HR has updated the</a:t>
            </a:r>
            <a:r>
              <a:rPr lang="en" sz="1700" b="1">
                <a:solidFill>
                  <a:schemeClr val="dk1"/>
                </a:solidFill>
              </a:rPr>
              <a:t> </a:t>
            </a:r>
            <a:r>
              <a:rPr lang="en" sz="1700" b="1" u="sng">
                <a:solidFill>
                  <a:schemeClr val="hlink"/>
                </a:solidFill>
                <a:hlinkClick r:id="rId3"/>
              </a:rPr>
              <a:t>job aid</a:t>
            </a:r>
            <a:r>
              <a:rPr lang="en" sz="1700" b="1">
                <a:solidFill>
                  <a:schemeClr val="dk1"/>
                </a:solidFill>
              </a:rPr>
              <a:t> </a:t>
            </a:r>
            <a:r>
              <a:rPr lang="en" sz="1700" b="1">
                <a:solidFill>
                  <a:srgbClr val="000000"/>
                </a:solidFill>
              </a:rPr>
              <a:t>for Student Workers. </a:t>
            </a:r>
            <a:endParaRPr sz="1700" b="1">
              <a:solidFill>
                <a:srgbClr val="000000"/>
              </a:solidFill>
            </a:endParaRPr>
          </a:p>
          <a:p>
            <a:pPr marL="0" lvl="0" indent="0" algn="l" rtl="0">
              <a:spcBef>
                <a:spcPts val="1200"/>
              </a:spcBef>
              <a:spcAft>
                <a:spcPts val="0"/>
              </a:spcAft>
              <a:buNone/>
            </a:pPr>
            <a:r>
              <a:rPr lang="en" sz="1700">
                <a:solidFill>
                  <a:srgbClr val="000000"/>
                </a:solidFill>
              </a:rPr>
              <a:t>For each scenario, please visit: </a:t>
            </a:r>
            <a:endParaRPr sz="1700">
              <a:solidFill>
                <a:srgbClr val="000000"/>
              </a:solidFill>
            </a:endParaRPr>
          </a:p>
          <a:p>
            <a:pPr marL="457200" lvl="0" indent="-336550" algn="l" rtl="0">
              <a:spcBef>
                <a:spcPts val="1200"/>
              </a:spcBef>
              <a:spcAft>
                <a:spcPts val="0"/>
              </a:spcAft>
              <a:buClr>
                <a:srgbClr val="000000"/>
              </a:buClr>
              <a:buSzPts val="1700"/>
              <a:buChar char="●"/>
            </a:pPr>
            <a:r>
              <a:rPr lang="en" sz="1700">
                <a:solidFill>
                  <a:srgbClr val="000000"/>
                </a:solidFill>
              </a:rPr>
              <a:t>New Hire: Page 4</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Re-hire: Page 4</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Add Job: Page 5</a:t>
            </a:r>
            <a:endParaRPr sz="1700">
              <a:solidFill>
                <a:srgbClr val="000000"/>
              </a:solidFill>
            </a:endParaRPr>
          </a:p>
          <a:p>
            <a:pPr marL="0" lvl="0" indent="0" algn="l" rtl="0">
              <a:spcBef>
                <a:spcPts val="1200"/>
              </a:spcBef>
              <a:spcAft>
                <a:spcPts val="0"/>
              </a:spcAft>
              <a:buNone/>
            </a:pPr>
            <a:r>
              <a:rPr lang="en" sz="1700" b="1">
                <a:solidFill>
                  <a:srgbClr val="000000"/>
                </a:solidFill>
              </a:rPr>
              <a:t>Please make a unique Business Title and Job Title: </a:t>
            </a:r>
            <a:endParaRPr sz="1700" b="1">
              <a:solidFill>
                <a:srgbClr val="000000"/>
              </a:solidFill>
            </a:endParaRPr>
          </a:p>
          <a:p>
            <a:pPr marL="0" lvl="0" indent="0" algn="l" rtl="0">
              <a:spcBef>
                <a:spcPts val="1200"/>
              </a:spcBef>
              <a:spcAft>
                <a:spcPts val="0"/>
              </a:spcAft>
              <a:buNone/>
            </a:pPr>
            <a:r>
              <a:rPr lang="en" sz="1700">
                <a:solidFill>
                  <a:srgbClr val="000000"/>
                </a:solidFill>
              </a:rPr>
              <a:t>Student Worker - “Department” - “TA, Admin, etc” </a:t>
            </a:r>
            <a:endParaRPr sz="1700">
              <a:solidFill>
                <a:srgbClr val="000000"/>
              </a:solidFill>
            </a:endParaRPr>
          </a:p>
          <a:p>
            <a:pPr marL="0" lvl="0" indent="0" algn="l" rtl="0">
              <a:spcBef>
                <a:spcPts val="1200"/>
              </a:spcBef>
              <a:spcAft>
                <a:spcPts val="0"/>
              </a:spcAft>
              <a:buNone/>
            </a:pPr>
            <a:r>
              <a:rPr lang="en" sz="1700">
                <a:solidFill>
                  <a:srgbClr val="000000"/>
                </a:solidFill>
              </a:rPr>
              <a:t>*Only use the position specific if employee is holding multiple positions within the department.</a:t>
            </a:r>
            <a:endParaRPr sz="1700">
              <a:solidFill>
                <a:srgbClr val="000000"/>
              </a:solidFill>
            </a:endParaRPr>
          </a:p>
          <a:p>
            <a:pPr marL="0" lvl="0" indent="0" algn="l" rtl="0">
              <a:spcBef>
                <a:spcPts val="1200"/>
              </a:spcBef>
              <a:spcAft>
                <a:spcPts val="0"/>
              </a:spcAft>
              <a:buNone/>
            </a:pPr>
            <a:endParaRPr sz="1700"/>
          </a:p>
          <a:p>
            <a:pPr marL="0" lvl="0" indent="0" algn="l" rtl="0">
              <a:spcBef>
                <a:spcPts val="1200"/>
              </a:spcBef>
              <a:spcAft>
                <a:spcPts val="1200"/>
              </a:spcAft>
              <a:buNone/>
            </a:pPr>
            <a:endParaRPr sz="1700"/>
          </a:p>
        </p:txBody>
      </p:sp>
      <p:pic>
        <p:nvPicPr>
          <p:cNvPr id="106" name="Google Shape;106;p19"/>
          <p:cNvPicPr preferRelativeResize="0"/>
          <p:nvPr/>
        </p:nvPicPr>
        <p:blipFill>
          <a:blip r:embed="rId4">
            <a:alphaModFix/>
          </a:blip>
          <a:stretch>
            <a:fillRect/>
          </a:stretch>
        </p:blipFill>
        <p:spPr>
          <a:xfrm>
            <a:off x="1095025" y="2828501"/>
            <a:ext cx="1868350" cy="1587475"/>
          </a:xfrm>
          <a:prstGeom prst="rect">
            <a:avLst/>
          </a:prstGeom>
          <a:noFill/>
          <a:ln>
            <a:noFill/>
          </a:ln>
        </p:spPr>
      </p:pic>
      <p:sp>
        <p:nvSpPr>
          <p:cNvPr id="107" name="Google Shape;107;p19"/>
          <p:cNvSpPr txBox="1"/>
          <p:nvPr/>
        </p:nvSpPr>
        <p:spPr>
          <a:xfrm>
            <a:off x="478175" y="5141925"/>
            <a:ext cx="379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400">
              <a:solidFill>
                <a:schemeClr val="lt1"/>
              </a:solidFill>
            </a:endParaRPr>
          </a:p>
        </p:txBody>
      </p:sp>
    </p:spTree>
    <p:extLst>
      <p:ext uri="{BB962C8B-B14F-4D97-AF65-F5344CB8AC3E}">
        <p14:creationId xmlns:p14="http://schemas.microsoft.com/office/powerpoint/2010/main" val="3323755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2.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ags/tag3.xml><?xml version="1.0" encoding="utf-8"?>
<p:tagLst xmlns:a="http://schemas.openxmlformats.org/drawingml/2006/main" xmlns:r="http://schemas.openxmlformats.org/officeDocument/2006/relationships" xmlns:p="http://schemas.openxmlformats.org/presentationml/2006/main">
  <p:tag name="ENAME" val="SLIDEHDR"/>
  <p:tag name="IGNOREFONTNONCOMPLIANCE" val="0"/>
  <p:tag name="FONTSIZE" val="28"/>
  <p:tag name="FONTBOLD" val="0"/>
  <p:tag name="FONTITALIC" val="0"/>
  <p:tag name="FONTULINE" val="0"/>
  <p:tag name="FONTSHADOW" val="0"/>
  <p:tag name="FONTALIGNMENT" val="1"/>
  <p:tag name="IGNORECOLORLINESNONCOMPLIANCE" val="0"/>
  <p:tag name="FONTCOLOR" val="0"/>
  <p:tag name="FILLVISIBLE" val="0"/>
  <p:tag name="FONTCOLORING" val="Text"/>
  <p:tag name="LINEVISIBLE" val="0"/>
  <p:tag name="FILLCOLORING" val="No Fill"/>
  <p:tag name="LINECOLORING" val="No Line"/>
  <p:tag name="FONT_COLOR_SCHEME_INDEX" val="7"/>
  <p:tag name="FONT_COLOR_TYPE" val="2"/>
  <p:tag name="IGNOREPOSITIONNONCOMPLIANCE" val="0"/>
  <p:tag name="POSITIONTOP" val="42"/>
  <p:tag name="POSITIONLEFT" val="54"/>
  <p:tag name="IGNORESIZENONCOMPLIANCE" val="0"/>
  <p:tag name="SIZEWIDTH" val="684"/>
  <p:tag name="SIZEHEIGHT" val="42"/>
  <p:tag name="FONTNAME" val="Arial"/>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U Theme">
  <a:themeElements>
    <a:clrScheme name="SLU Color Theme">
      <a:dk1>
        <a:srgbClr val="000000"/>
      </a:dk1>
      <a:lt1>
        <a:srgbClr val="FFFFFF"/>
      </a:lt1>
      <a:dk2>
        <a:srgbClr val="003CA5"/>
      </a:dk2>
      <a:lt2>
        <a:srgbClr val="D7D7D5"/>
      </a:lt2>
      <a:accent1>
        <a:srgbClr val="5BC2E7"/>
      </a:accent1>
      <a:accent2>
        <a:srgbClr val="003B5C"/>
      </a:accent2>
      <a:accent3>
        <a:srgbClr val="795D3E"/>
      </a:accent3>
      <a:accent4>
        <a:srgbClr val="FFC72C"/>
      </a:accent4>
      <a:accent5>
        <a:srgbClr val="8FD6BD"/>
      </a:accent5>
      <a:accent6>
        <a:srgbClr val="ED8B00"/>
      </a:accent6>
      <a:hlink>
        <a:srgbClr val="27B7EC"/>
      </a:hlink>
      <a:folHlink>
        <a:srgbClr val="9697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78087</TotalTime>
  <Words>3574</Words>
  <Application>Microsoft Office PowerPoint</Application>
  <PresentationFormat>On-screen Show (4:3)</PresentationFormat>
  <Paragraphs>429</Paragraphs>
  <Slides>37</Slides>
  <Notes>36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Arial</vt:lpstr>
      <vt:lpstr>Barlow</vt:lpstr>
      <vt:lpstr>Calibri</vt:lpstr>
      <vt:lpstr>Century Gothic</vt:lpstr>
      <vt:lpstr>Merriweather</vt:lpstr>
      <vt:lpstr>Palatino Linotype</vt:lpstr>
      <vt:lpstr>Roboto</vt:lpstr>
      <vt:lpstr>Times New Roman</vt:lpstr>
      <vt:lpstr>Custom Design</vt:lpstr>
      <vt:lpstr>1_Custom Design</vt:lpstr>
      <vt:lpstr>5_Custom Design</vt:lpstr>
      <vt:lpstr>9_Custom Design</vt:lpstr>
      <vt:lpstr>10_Custom Design</vt:lpstr>
      <vt:lpstr>Paradigm</vt:lpstr>
      <vt:lpstr>SLU Theme</vt:lpstr>
      <vt:lpstr>Business Manager Meeting</vt:lpstr>
      <vt:lpstr>Announcements</vt:lpstr>
      <vt:lpstr>Hiring &amp; I-9 Requirement Reminders</vt:lpstr>
      <vt:lpstr>I-9 Compliance Reminders/Hire Process </vt:lpstr>
      <vt:lpstr>I-9 Compliance Reminders</vt:lpstr>
      <vt:lpstr>Payroll Deadlines in FY22</vt:lpstr>
      <vt:lpstr>Graduation Reminder - Student Workers</vt:lpstr>
      <vt:lpstr>Full-Time Benefit Eligible Hire Dates </vt:lpstr>
      <vt:lpstr>Student Worker/ FWS Hires </vt:lpstr>
      <vt:lpstr>Volunteer Reminders</vt:lpstr>
      <vt:lpstr>PowerPoint Presentation</vt:lpstr>
      <vt:lpstr>PowerPoint Presentation</vt:lpstr>
      <vt:lpstr>Operating Profit FY21 Estimate Vs Budget  ($ in millions)</vt:lpstr>
      <vt:lpstr>FY22 Budget Resolution</vt:lpstr>
      <vt:lpstr>PowerPoint Presentation</vt:lpstr>
      <vt:lpstr>Reconciliation from FY21E to FY22B</vt:lpstr>
      <vt:lpstr>Potential upsides to the budget</vt:lpstr>
      <vt:lpstr>PowerPoint Presentation</vt:lpstr>
      <vt:lpstr>Fiscal Year-End Processing</vt:lpstr>
      <vt:lpstr>Housekeeping Items </vt:lpstr>
      <vt:lpstr>Deposits</vt:lpstr>
      <vt:lpstr>Customer Accounts</vt:lpstr>
      <vt:lpstr>P-Card</vt:lpstr>
      <vt:lpstr>Concur Expense</vt:lpstr>
      <vt:lpstr>Supplier Invoice Request</vt:lpstr>
      <vt:lpstr>Receiving</vt:lpstr>
      <vt:lpstr>Procurement - Important Dates </vt:lpstr>
      <vt:lpstr>Procurement - Important Dates Continued</vt:lpstr>
      <vt:lpstr>Procurement - What is Changing for FY22?</vt:lpstr>
      <vt:lpstr>Procurement – Approval Reminders</vt:lpstr>
      <vt:lpstr>Procurement - Available Training Resources</vt:lpstr>
      <vt:lpstr>Financial Accounting </vt:lpstr>
      <vt:lpstr>Year-End Processing Dates at a Glance</vt:lpstr>
      <vt:lpstr>Year-End Processing Dates at a Glance</vt:lpstr>
      <vt:lpstr>Year-End Processing Dates at a Glance</vt:lpstr>
      <vt:lpstr>Year-End Processing Instructions and Q&amp;A Opportunities</vt:lpstr>
      <vt:lpstr>Business Manager Meeting</vt:lpstr>
    </vt:vector>
  </TitlesOfParts>
  <Company>Saint Louis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Klopmeyer</dc:creator>
  <cp:lastModifiedBy>Jessica Winet-Fleer</cp:lastModifiedBy>
  <cp:revision>333</cp:revision>
  <cp:lastPrinted>2019-04-24T19:44:42Z</cp:lastPrinted>
  <dcterms:created xsi:type="dcterms:W3CDTF">2015-11-11T21:38:46Z</dcterms:created>
  <dcterms:modified xsi:type="dcterms:W3CDTF">2021-06-10T16:19:41Z</dcterms:modified>
</cp:coreProperties>
</file>