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9" r:id="rId6"/>
    <p:sldMasterId id="2147483691" r:id="rId7"/>
    <p:sldMasterId id="2147483703" r:id="rId8"/>
    <p:sldMasterId id="2147483715" r:id="rId9"/>
    <p:sldMasterId id="2147483739" r:id="rId10"/>
    <p:sldMasterId id="2147483751" r:id="rId11"/>
    <p:sldMasterId id="2147483763" r:id="rId12"/>
    <p:sldMasterId id="2147483775" r:id="rId13"/>
    <p:sldMasterId id="2147483787" r:id="rId14"/>
  </p:sldMasterIdLst>
  <p:notesMasterIdLst>
    <p:notesMasterId r:id="rId29"/>
  </p:notesMasterIdLst>
  <p:handoutMasterIdLst>
    <p:handoutMasterId r:id="rId30"/>
  </p:handoutMasterIdLst>
  <p:sldIdLst>
    <p:sldId id="271" r:id="rId15"/>
    <p:sldId id="277" r:id="rId16"/>
    <p:sldId id="278" r:id="rId17"/>
    <p:sldId id="273" r:id="rId18"/>
    <p:sldId id="274" r:id="rId19"/>
    <p:sldId id="275" r:id="rId20"/>
    <p:sldId id="276" r:id="rId21"/>
    <p:sldId id="257" r:id="rId22"/>
    <p:sldId id="264" r:id="rId23"/>
    <p:sldId id="265" r:id="rId24"/>
    <p:sldId id="266" r:id="rId25"/>
    <p:sldId id="269" r:id="rId26"/>
    <p:sldId id="268" r:id="rId27"/>
    <p:sldId id="270" r:id="rId28"/>
  </p:sldIdLst>
  <p:sldSz cx="12192000" cy="6858000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7F7843-9E67-4249-997B-CC2C1205D45E}">
          <p14:sldIdLst>
            <p14:sldId id="271"/>
            <p14:sldId id="277"/>
            <p14:sldId id="278"/>
            <p14:sldId id="273"/>
            <p14:sldId id="274"/>
            <p14:sldId id="275"/>
            <p14:sldId id="276"/>
            <p14:sldId id="257"/>
            <p14:sldId id="264"/>
            <p14:sldId id="265"/>
            <p14:sldId id="266"/>
            <p14:sldId id="269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Murphy" initials="TM" lastIdx="2" clrIdx="0">
    <p:extLst>
      <p:ext uri="{19B8F6BF-5375-455C-9EA6-DF929625EA0E}">
        <p15:presenceInfo xmlns:p15="http://schemas.microsoft.com/office/powerpoint/2012/main" userId="Tim Murp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49C"/>
    <a:srgbClr val="FCA8A6"/>
    <a:srgbClr val="000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7433" autoAdjust="0"/>
  </p:normalViewPr>
  <p:slideViewPr>
    <p:cSldViewPr>
      <p:cViewPr varScale="1">
        <p:scale>
          <a:sx n="65" d="100"/>
          <a:sy n="65" d="100"/>
        </p:scale>
        <p:origin x="90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A53EAB7-DCD5-4DEF-8286-9DC918F4B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DC26D4-7A38-4FD2-8004-84ED460FC9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9700" y="1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5869094-1DC6-461C-BF05-5F72DFD4142F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B3A3F6-24FF-4C9C-8CFB-4DF9E0AF1B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8741E0-9BD3-4BCE-8E1A-D2831B389D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9700" y="8772525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C0E3AEC-F5F5-414C-81B5-F5521EAB5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0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9700" y="1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A6661379-E514-4E4D-AACF-BBA024D5047B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913" y="4445001"/>
            <a:ext cx="5580062" cy="3636963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9700" y="8772525"/>
            <a:ext cx="3022600" cy="46355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FDC0B9C-006B-4900-89D9-A4777694BA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70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74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14363" y="692150"/>
            <a:ext cx="6157912" cy="346392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3B63-0310-4AA6-AB64-7BEBC5828A7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6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3B63-0310-4AA6-AB64-7BEBC5828A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2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43B63-0310-4AA6-AB64-7BEBC5828A7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190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5aaae0562_1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95aaae0562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289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65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409af33f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9409af33f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74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5aaae0562_1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95aaae0562_1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75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54113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“On Campus Only” –</a:t>
            </a:r>
            <a:r>
              <a:rPr lang="en-US" dirty="0" err="1"/>
              <a:t>AppXtender</a:t>
            </a:r>
            <a:r>
              <a:rPr lang="en-US" dirty="0"/>
              <a:t>, </a:t>
            </a:r>
            <a:r>
              <a:rPr lang="en-US" dirty="0" err="1"/>
              <a:t>Cognos</a:t>
            </a:r>
            <a:r>
              <a:rPr lang="en-US" dirty="0"/>
              <a:t>, Voicemail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C0B9C-006B-4900-89D9-A4777694BA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6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54113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C0B9C-006B-4900-89D9-A4777694BA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54113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Workstations – 7,172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Windows 10 – 4,468  - 62%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Windows 7 – 2,694  - 38%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2,397 desktops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279 laptops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unidentifiable machines (i.e. – VM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bootcamp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– 10 (Windows 8)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C0B9C-006B-4900-89D9-A4777694BA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6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54000" y="6050041"/>
            <a:ext cx="11684000" cy="7073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aseline="0">
                <a:solidFill>
                  <a:schemeClr val="bg2"/>
                </a:solidFill>
                <a:latin typeface="Rockwell" panose="02060603020205020403" pitchFamily="18" charset="77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dirty="0"/>
              <a:t>Information Technology Services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524000"/>
            <a:ext cx="2362200" cy="2743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7F4-B33E-4F59-BC0B-AB2D5DB8BA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11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2374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824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7656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5031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659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7156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6269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22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AA22-65BD-4EA7-9D69-00168072BA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6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4635-F4F6-4D8A-8BDD-F6CFDC8484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6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4B50-3FDF-4809-8C68-900342533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9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A0BB-0A9A-4407-BFFE-03AFB858E6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1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DC03-E92B-4B16-A519-0323DAC2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5B75-F786-4AE7-B920-0E734C3FD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64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FF0-C23B-40C8-BA51-4FB03AB8D9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62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F9DA-F565-46AD-9538-D33F83922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80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1622-8E6A-4D5E-A761-5B7E44FF2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5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77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24003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8006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6F3D-F758-4E79-8355-0E17F2970E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4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7F4-B33E-4F59-BC0B-AB2D5DB8BA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9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AA22-65BD-4EA7-9D69-00168072BA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89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4635-F4F6-4D8A-8BDD-F6CFDC8484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92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4B50-3FDF-4809-8C68-900342533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10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A0BB-0A9A-4407-BFFE-03AFB858E6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08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DC03-E92B-4B16-A519-0323DAC2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5B75-F786-4AE7-B920-0E734C3FD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7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FF0-C23B-40C8-BA51-4FB03AB8D9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3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F9DA-F565-46AD-9538-D33F83922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4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819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1622-8E6A-4D5E-A761-5B7E44FF2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11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6F3D-F758-4E79-8355-0E17F2970E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1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57F4-B33E-4F59-BC0B-AB2D5DB8BA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4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AA22-65BD-4EA7-9D69-00168072BA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69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4635-F4F6-4D8A-8BDD-F6CFDC8484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82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4B50-3FDF-4809-8C68-9003425331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24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A0BB-0A9A-4407-BFFE-03AFB858E6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15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EDC03-E92B-4B16-A519-0323DAC2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5B75-F786-4AE7-B920-0E734C3FD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6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FF0-C23B-40C8-BA51-4FB03AB8D9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0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00" y="2730605"/>
            <a:ext cx="10963200" cy="589709"/>
          </a:xfrm>
          <a:prstGeom prst="rect">
            <a:avLst/>
          </a:prstGeom>
        </p:spPr>
        <p:txBody>
          <a:bodyPr lIns="42597" tIns="42597" rIns="42597" bIns="42597" anchor="b" anchorCtr="0">
            <a:normAutofit/>
          </a:bodyPr>
          <a:lstStyle>
            <a:lvl1pPr algn="ctr">
              <a:defRPr sz="3137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360" y="3320315"/>
            <a:ext cx="10965280" cy="539162"/>
          </a:xfrm>
          <a:prstGeom prst="rect">
            <a:avLst/>
          </a:prstGeom>
        </p:spPr>
        <p:txBody>
          <a:bodyPr lIns="42597" rIns="42597">
            <a:normAutofit/>
          </a:bodyPr>
          <a:lstStyle>
            <a:lvl1pPr marL="0" indent="0" algn="ctr">
              <a:buNone/>
              <a:defRPr sz="2157">
                <a:solidFill>
                  <a:schemeClr val="accent5"/>
                </a:solidFill>
              </a:defRPr>
            </a:lvl1pPr>
            <a:lvl2pPr marL="448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5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2" descr="http://www.temporalcerebral.com.br/wp-content/uploads/2015/11/redesign-novo-logo-saint-louis-university-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0" y="204455"/>
            <a:ext cx="3557831" cy="7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37" y="6434552"/>
            <a:ext cx="2561225" cy="2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51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F9DA-F565-46AD-9538-D33F83922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38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1622-8E6A-4D5E-A761-5B7E44FF23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75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750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455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794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941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39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889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286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80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913" cy="11701"/>
          </a:xfrm>
          <a:prstGeom prst="octagon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167" tIns="33167" rIns="33167" bIns="33167" rtlCol="0" anchor="ctr"/>
          <a:lstStyle/>
          <a:p>
            <a:pPr algn="ctr"/>
            <a:endParaRPr lang="en-US" sz="1843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243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736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654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53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2231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488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12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489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994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573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5913" cy="11701"/>
          </a:xfrm>
          <a:prstGeom prst="octagon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167" tIns="33167" rIns="33167" bIns="33167" rtlCol="0" anchor="ctr"/>
          <a:lstStyle/>
          <a:p>
            <a:pPr algn="ctr"/>
            <a:endParaRPr lang="en-US" sz="1843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slu.edu/Documents/marketing_communications/logos/slu/SLU_LogoWithYear_RG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02" y="2011428"/>
            <a:ext cx="2884799" cy="253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38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994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98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80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605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5132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658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8711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6917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176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909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">
            <a:extLst>
              <a:ext uri="{FF2B5EF4-FFF2-40B4-BE49-F238E27FC236}">
                <a16:creationId xmlns:a16="http://schemas.microsoft.com/office/drawing/2014/main" xmlns="" id="{652783E2-997C-4C9E-BC4F-05D21CDB3A0F}"/>
              </a:ext>
            </a:extLst>
          </p:cNvPr>
          <p:cNvSpPr/>
          <p:nvPr userDrawn="1"/>
        </p:nvSpPr>
        <p:spPr>
          <a:xfrm>
            <a:off x="11735851" y="6621590"/>
            <a:ext cx="401029" cy="8424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BB69BBE8-4DB2-4642-B003-B220ACD5A2FD}" type="slidenum">
              <a:rPr lang="en-US" sz="883" smtClean="0">
                <a:solidFill>
                  <a:srgbClr val="19459C"/>
                </a:solidFill>
              </a:rPr>
              <a:pPr algn="ctr"/>
              <a:t>‹#›</a:t>
            </a:fld>
            <a:endParaRPr lang="fr-FR" sz="883" dirty="0">
              <a:solidFill>
                <a:srgbClr val="194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70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2467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202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735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092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9647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5372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313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9711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6834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13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5678" y="582919"/>
            <a:ext cx="10979572" cy="724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2"/>
          <p:cNvSpPr>
            <a:spLocks noGrp="1"/>
          </p:cNvSpPr>
          <p:nvPr>
            <p:ph type="body" sz="quarter" idx="34"/>
          </p:nvPr>
        </p:nvSpPr>
        <p:spPr>
          <a:xfrm>
            <a:off x="615678" y="1463921"/>
            <a:ext cx="10979572" cy="251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9" b="0" i="0" kern="800" spc="0" baseline="0">
                <a:solidFill>
                  <a:schemeClr val="accent3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2827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548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450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9565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5995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399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4153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6430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3718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56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6F3D-F758-4E79-8355-0E17F2970E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56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428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449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0360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5774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990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7664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036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7036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7008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5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6096000"/>
            <a:ext cx="16002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accent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342900" indent="-228600" algn="l" rtl="0" eaLnBrk="1" latinLnBrk="0" hangingPunct="1">
        <a:spcBef>
          <a:spcPts val="525"/>
        </a:spcBef>
        <a:buClr>
          <a:schemeClr val="tx1">
            <a:lumMod val="75000"/>
            <a:lumOff val="25000"/>
          </a:schemeClr>
        </a:buClr>
        <a:buSzPct val="60000"/>
        <a:buFont typeface="Wingdings" pitchFamily="2" charset="2"/>
        <a:buChar char="§"/>
        <a:tabLst/>
        <a:defRPr kumimoji="0" sz="3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17220" indent="-228600" algn="l" rtl="0" eaLnBrk="1" latinLnBrk="0" hangingPunct="1">
        <a:spcBef>
          <a:spcPts val="413"/>
        </a:spcBef>
        <a:buClr>
          <a:schemeClr val="tx1">
            <a:lumMod val="75000"/>
            <a:lumOff val="25000"/>
          </a:schemeClr>
        </a:buClr>
        <a:buSzPct val="70000"/>
        <a:buFont typeface="Wingdings" pitchFamily="2" charset="2"/>
        <a:buChar char="§"/>
        <a:defRPr kumimoji="0"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228600" algn="l" rtl="0" eaLnBrk="1" latinLnBrk="0" hangingPunct="1">
        <a:spcBef>
          <a:spcPts val="375"/>
        </a:spcBef>
        <a:buClr>
          <a:schemeClr val="tx1">
            <a:lumMod val="75000"/>
            <a:lumOff val="25000"/>
          </a:schemeClr>
        </a:buClr>
        <a:buSzPct val="75000"/>
        <a:buFont typeface="Wingdings" pitchFamily="2" charset="2"/>
        <a:buChar char="§"/>
        <a:defRPr kumimoji="0"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43000" indent="-228600" algn="l" rtl="0" eaLnBrk="1" latinLnBrk="0" hangingPunct="1">
        <a:spcBef>
          <a:spcPts val="300"/>
        </a:spcBef>
        <a:buClr>
          <a:schemeClr val="tx1">
            <a:lumMod val="75000"/>
            <a:lumOff val="25000"/>
          </a:schemeClr>
        </a:buClr>
        <a:buSzPct val="75000"/>
        <a:buFont typeface="Wingdings" pitchFamily="2" charset="2"/>
        <a:buChar char="§"/>
        <a:defRPr kumimoji="0"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85900" indent="-228600" algn="l" rtl="0" eaLnBrk="1" latinLnBrk="0" hangingPunct="1">
        <a:spcBef>
          <a:spcPts val="300"/>
        </a:spcBef>
        <a:buClr>
          <a:schemeClr val="tx1">
            <a:lumMod val="75000"/>
            <a:lumOff val="25000"/>
          </a:schemeClr>
        </a:buClr>
        <a:buSzPct val="65000"/>
        <a:buFont typeface="Wingdings" pitchFamily="2" charset="2"/>
        <a:buChar char="§"/>
        <a:defRPr kumimoji="0"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76907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3722107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60617" y="53576"/>
            <a:ext cx="11470769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7082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60000" y="1287063"/>
            <a:ext cx="11472000" cy="5095600"/>
          </a:xfrm>
          <a:prstGeom prst="rect">
            <a:avLst/>
          </a:prstGeom>
        </p:spPr>
        <p:txBody>
          <a:bodyPr vert="horz" lIns="85195" tIns="42597" rIns="85195" bIns="425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11735851" y="6621590"/>
            <a:ext cx="401029" cy="8424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BB69BBE8-4DB2-4642-B003-B220ACD5A2FD}" type="slidenum">
              <a:rPr lang="en-US" sz="883" smtClean="0">
                <a:solidFill>
                  <a:srgbClr val="19459C"/>
                </a:solidFill>
              </a:rPr>
              <a:pPr algn="ctr"/>
              <a:t>‹#›</a:t>
            </a:fld>
            <a:endParaRPr lang="fr-FR" sz="883" dirty="0">
              <a:solidFill>
                <a:srgbClr val="19459C"/>
              </a:solidFill>
            </a:endParaRPr>
          </a:p>
        </p:txBody>
      </p:sp>
      <p:pic>
        <p:nvPicPr>
          <p:cNvPr id="9" name="Picture 2" descr="https://upload.wikimedia.org/wikipedia/en/2/2d/Saint_Louis_University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9" y="6059655"/>
            <a:ext cx="1892189" cy="6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inStatusStickerPosition" hidden="1"/>
          <p:cNvSpPr/>
          <p:nvPr/>
        </p:nvSpPr>
        <p:spPr>
          <a:xfrm>
            <a:off x="11831386" y="963709"/>
            <a:ext cx="169333" cy="127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92" tIns="35292" rIns="35292" bIns="35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6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BainArrowConfig" hidden="1"/>
          <p:cNvSpPr/>
          <p:nvPr/>
        </p:nvSpPr>
        <p:spPr>
          <a:xfrm>
            <a:off x="0" y="5270500"/>
            <a:ext cx="169333" cy="127000"/>
          </a:xfrm>
          <a:prstGeom prst="rect">
            <a:avLst/>
          </a:prstGeom>
          <a:solidFill>
            <a:srgbClr val="19459C"/>
          </a:solidFill>
          <a:ln w="12700">
            <a:solidFill>
              <a:srgbClr val="19459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292" tIns="35292" rIns="35292" bIns="35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6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BainNotesBox"/>
          <p:cNvSpPr txBox="1"/>
          <p:nvPr/>
        </p:nvSpPr>
        <p:spPr>
          <a:xfrm>
            <a:off x="2351533" y="6374135"/>
            <a:ext cx="9479855" cy="150811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98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OfficeCode"/>
          <p:cNvSpPr txBox="1"/>
          <p:nvPr/>
        </p:nvSpPr>
        <p:spPr>
          <a:xfrm>
            <a:off x="9989066" y="6652245"/>
            <a:ext cx="105798" cy="904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/>
            <a:r>
              <a:rPr lang="en-US" sz="588" dirty="0">
                <a:solidFill>
                  <a:srgbClr val="FFFFFF"/>
                </a:solidFill>
              </a:rPr>
              <a:t>CHI</a:t>
            </a:r>
          </a:p>
        </p:txBody>
      </p:sp>
      <p:sp>
        <p:nvSpPr>
          <p:cNvPr id="12" name="CreatedFooter"/>
          <p:cNvSpPr txBox="1"/>
          <p:nvPr/>
        </p:nvSpPr>
        <p:spPr>
          <a:xfrm>
            <a:off x="10694425" y="6652245"/>
            <a:ext cx="670055" cy="904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/>
            <a:r>
              <a:rPr lang="en-US" sz="588" dirty="0">
                <a:solidFill>
                  <a:srgbClr val="FFFFFF"/>
                </a:solidFill>
              </a:rPr>
              <a:t>Detailed Design A1 v7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180666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896348" rtl="0" eaLnBrk="1" latinLnBrk="0" hangingPunct="1">
        <a:spcBef>
          <a:spcPct val="0"/>
        </a:spcBef>
        <a:buNone/>
        <a:defRPr sz="254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7953" marR="0" indent="-247953" algn="l" defTabSz="896112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764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24907" marR="0" indent="-108752" algn="l" defTabSz="89611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569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61362" marR="0" indent="-262453" algn="l" defTabSz="89611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569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27985" marR="0" indent="-192098" algn="l" defTabSz="89634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2016782" indent="-224088" algn="l" defTabSz="896348" rtl="0" eaLnBrk="1" latinLnBrk="0" hangingPunct="1">
        <a:spcBef>
          <a:spcPct val="20000"/>
        </a:spcBef>
        <a:buFont typeface="Arial" pitchFamily="34" charset="0"/>
        <a:buChar char="»"/>
        <a:defRPr sz="2157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464957" indent="-224088" algn="l" defTabSz="89634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13129" indent="-224088" algn="l" defTabSz="89634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361304" indent="-224088" algn="l" defTabSz="89634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09478" indent="-224088" algn="l" defTabSz="896348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48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48174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348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521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695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869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9043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7216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5391" algn="l" defTabSz="89634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29EF19-A70B-465A-B3CB-DCFD10086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29EF19-A70B-465A-B3CB-DCFD10086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5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29EF19-A70B-465A-B3CB-DCFD10086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2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5569180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867949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62297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290131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udgetoffice@sl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edu/its/img-and-pdfs/connectingwithglobalprotectvp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lu.edu/slu-atc/home/faculty-support/zo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upport.zoom.us/hc/en-us/articles/360032554051-Status-Icons" TargetMode="External"/><Relationship Id="rId4" Type="http://schemas.openxmlformats.org/officeDocument/2006/relationships/hyperlink" Target="https://www.slu.edu/cttl/docs/resources/tips_for_improving_your_zoom_experien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2062480" y="2672398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3959"/>
            </a:pPr>
            <a:r>
              <a:rPr lang="en-US" sz="3959"/>
              <a:t/>
            </a:r>
            <a:br>
              <a:rPr lang="en-US" sz="3959"/>
            </a:br>
            <a:r>
              <a:rPr lang="en-US" sz="3959" b="1">
                <a:solidFill>
                  <a:srgbClr val="0070C0"/>
                </a:solidFill>
              </a:rPr>
              <a:t>Business Manager Meeting</a:t>
            </a:r>
            <a:r>
              <a:rPr lang="en-US" sz="3959"/>
              <a:t/>
            </a:r>
            <a:br>
              <a:rPr lang="en-US" sz="3959"/>
            </a:br>
            <a:endParaRPr sz="3959"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2062480" y="3810159"/>
            <a:ext cx="8229600" cy="154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0070C0"/>
              </a:buClr>
              <a:buSzPts val="3600"/>
              <a:buNone/>
            </a:pPr>
            <a:r>
              <a:rPr lang="en-US" sz="3600" i="1">
                <a:solidFill>
                  <a:srgbClr val="0070C0"/>
                </a:solidFill>
              </a:rPr>
              <a:t>September 2020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50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B3BF3-5CAE-084F-82CB-885F825E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Windows 10 Upgrades - Update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xmlns="" id="{7BA1C19A-72B3-4963-8926-1E198CB39B80}"/>
              </a:ext>
            </a:extLst>
          </p:cNvPr>
          <p:cNvSpPr txBox="1">
            <a:spLocks/>
          </p:cNvSpPr>
          <p:nvPr/>
        </p:nvSpPr>
        <p:spPr>
          <a:xfrm>
            <a:off x="152400" y="1600200"/>
            <a:ext cx="7239000" cy="1828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240030" indent="-228600" algn="l" rtl="0" eaLnBrk="1" latinLnBrk="0" hangingPunct="1">
              <a:spcBef>
                <a:spcPts val="525"/>
              </a:spcBef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" pitchFamily="2" charset="2"/>
              <a:buChar char="§"/>
              <a:tabLst/>
              <a:defRPr kumimoji="0"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80060" indent="-228600" algn="l" rtl="0" eaLnBrk="1" latinLnBrk="0" hangingPunct="1">
              <a:spcBef>
                <a:spcPts val="413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 kumimoji="0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-228600" algn="l" rtl="0" eaLnBrk="1" latinLnBrk="0" hangingPunct="1">
              <a:spcBef>
                <a:spcPts val="375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itchFamily="2" charset="2"/>
              <a:buChar char="§"/>
              <a:defRPr kumimoji="0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228600" algn="l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itchFamily="2" charset="2"/>
              <a:buChar char="§"/>
              <a:defRPr kumimoji="0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SzPct val="65000"/>
              <a:buFont typeface="Wingdings" pitchFamily="2" charset="2"/>
              <a:buChar char="§"/>
              <a:defRPr kumimoji="0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/>
                <a:cs typeface="Calibri"/>
              </a:rPr>
              <a:t>Initiated project in 2019 to upgrade/replace all Windows 7 devices to Windows 10 by end of 2020</a:t>
            </a:r>
          </a:p>
          <a:p>
            <a:r>
              <a:rPr lang="en-US" sz="2400" dirty="0"/>
              <a:t>Project was delayed due to impact &amp; efforts to support pandemic</a:t>
            </a:r>
          </a:p>
          <a:p>
            <a:endParaRPr lang="en-US" dirty="0"/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xmlns="" id="{094440EF-1204-4988-9B63-C77AA3809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65936"/>
            <a:ext cx="3534664" cy="21835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43F1760-20A3-4480-8DA2-CFEBA24E5EEB}"/>
              </a:ext>
            </a:extLst>
          </p:cNvPr>
          <p:cNvSpPr/>
          <p:nvPr/>
        </p:nvSpPr>
        <p:spPr>
          <a:xfrm>
            <a:off x="228600" y="3393713"/>
            <a:ext cx="12115800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62% of SLU devices are Windows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Aggressive approach this year to reduce Windows 7 devices to more than 15% by end of 2020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additional cost to support/maintain Windows 7 + added security risk to the University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Identified 600+ devices that can be upgraded w/o purchasing a new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Understanding that departments are spending time and money elsewhere due to pandemic – allow exceptions through the end of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Ask that departments forecast for any remaining replacements for July-December 2021</a:t>
            </a:r>
          </a:p>
        </p:txBody>
      </p:sp>
    </p:spTree>
    <p:extLst>
      <p:ext uri="{BB962C8B-B14F-4D97-AF65-F5344CB8AC3E}">
        <p14:creationId xmlns:p14="http://schemas.microsoft.com/office/powerpoint/2010/main" val="25702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E7E146-0D1F-48CB-B129-AE3CA3365F2B}"/>
              </a:ext>
            </a:extLst>
          </p:cNvPr>
          <p:cNvSpPr txBox="1">
            <a:spLocks/>
          </p:cNvSpPr>
          <p:nvPr/>
        </p:nvSpPr>
        <p:spPr bwMode="gray">
          <a:xfrm>
            <a:off x="1825507" y="-56917"/>
            <a:ext cx="8603077" cy="8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7082" bIns="0" numCol="1" anchor="ctr" anchorCtr="0" compatLnSpc="1">
            <a:prstTxWarp prst="textNoShape">
              <a:avLst/>
            </a:prstTxWarp>
          </a:bodyPr>
          <a:lstStyle>
            <a:lvl1pPr algn="l" defTabSz="896348" rtl="0" eaLnBrk="1" latinLnBrk="0" hangingPunct="1">
              <a:spcBef>
                <a:spcPct val="0"/>
              </a:spcBef>
              <a:buNone/>
              <a:defRPr sz="254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19459C"/>
                </a:solidFill>
              </a:rPr>
              <a:t>Center for Specialized Medicine &amp; SSM Health SLU Hospital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6C7E9A-F544-4221-A671-56BE9808B217}"/>
              </a:ext>
            </a:extLst>
          </p:cNvPr>
          <p:cNvSpPr txBox="1"/>
          <p:nvPr/>
        </p:nvSpPr>
        <p:spPr>
          <a:xfrm>
            <a:off x="1800107" y="876766"/>
            <a:ext cx="2929939" cy="4916731"/>
          </a:xfrm>
          <a:prstGeom prst="rect">
            <a:avLst/>
          </a:prstGeom>
          <a:noFill/>
        </p:spPr>
        <p:txBody>
          <a:bodyPr wrap="square" lIns="45720" rIns="45720" rtlCol="0" anchor="t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SSM Health Saint Louis University Hospital and Center for Specialized Medicine (CSM) opened Sept 1</a:t>
            </a:r>
            <a:r>
              <a:rPr lang="en-US" sz="1400" baseline="30000" dirty="0">
                <a:solidFill>
                  <a:prstClr val="black"/>
                </a:solidFill>
              </a:rPr>
              <a:t>st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CMS (formally ACC) determined to be a finance lease under ASC 842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Lease signed in March 2020 with SSM;  30 year lease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err="1">
                <a:solidFill>
                  <a:prstClr val="black"/>
                </a:solidFill>
              </a:rPr>
              <a:t>SLUCare</a:t>
            </a:r>
            <a:r>
              <a:rPr lang="en-US" sz="1400" dirty="0">
                <a:solidFill>
                  <a:prstClr val="black"/>
                </a:solidFill>
              </a:rPr>
              <a:t> leasing ~ 70% of the building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PV of future lease payments ~ = FV of the building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Lease liability and corresponding right to use asset of ~$31M recorded on balance sheet as of 6/30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Interest expense and amortization expense recorded monthly beginning July 2020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06740FD-66B4-4562-A3CC-2AAACC2D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89" y="899343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FF2DC8-1CC2-457B-9AC4-38912D1CAC10}"/>
              </a:ext>
            </a:extLst>
          </p:cNvPr>
          <p:cNvSpPr txBox="1"/>
          <p:nvPr/>
        </p:nvSpPr>
        <p:spPr>
          <a:xfrm>
            <a:off x="4913489" y="4724400"/>
            <a:ext cx="4953000" cy="1746632"/>
          </a:xfrm>
          <a:prstGeom prst="rect">
            <a:avLst/>
          </a:prstGeom>
          <a:noFill/>
        </p:spPr>
        <p:txBody>
          <a:bodyPr wrap="square" lIns="45720" rIns="45720" rtlCol="0" anchor="t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In process: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Allocating CMS rent expense, and related CAM charges, to departments based on square footage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/>
                </a:solidFill>
              </a:rPr>
              <a:t>Reviewing auxiliary share service contracts (IT infrastructure agreement, registration space agreement, </a:t>
            </a:r>
            <a:r>
              <a:rPr lang="en-US" sz="1400" dirty="0" err="1">
                <a:solidFill>
                  <a:prstClr val="black"/>
                </a:solidFill>
              </a:rPr>
              <a:t>etc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Reports Demo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Job Aid Crosswalk: Financial Reports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Reports: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 – FIN – Budget vs Actual by Org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 – FIN – Statement of Account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 – FIN – Report of Transactions – Org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 – FIN – Fund Balance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Reports Demo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Manage/Save Filters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 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Prompt Options – Multiselect (square) vs Single (circle)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Arrows: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Expand or collapse report lines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Drop down options for amounts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Full screen viewing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Sorting/Filtering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Drill Down to Details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Export to Excel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Grid Preferences</a:t>
            </a:r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Reports Demo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Reports are a work in process</a:t>
            </a:r>
          </a:p>
          <a:p>
            <a:r>
              <a:rPr lang="en-US" dirty="0"/>
              <a:t>Play around</a:t>
            </a:r>
          </a:p>
          <a:p>
            <a:r>
              <a:rPr lang="en-US" dirty="0"/>
              <a:t>Issues?  Let us know!</a:t>
            </a:r>
          </a:p>
          <a:p>
            <a:r>
              <a:rPr lang="en-US" dirty="0"/>
              <a:t>Questions?</a:t>
            </a:r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298A-5451-C54F-BBDA-CE0945AD83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82D675-93AB-4F27-85AA-F43F3859C8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11430" indent="0" algn="ctr">
              <a:buNone/>
            </a:pPr>
            <a:r>
              <a:rPr lang="en-US" sz="5600" b="1" dirty="0"/>
              <a:t>SLU Business Manager Meeting</a:t>
            </a:r>
          </a:p>
          <a:p>
            <a:pPr marL="11430" indent="0" algn="ctr">
              <a:buNone/>
            </a:pPr>
            <a:r>
              <a:rPr lang="en-US" sz="5600" b="1" dirty="0"/>
              <a:t>September 10, 2020, 9:00a.m.-10:30a.m.</a:t>
            </a:r>
          </a:p>
          <a:p>
            <a:pPr marL="11430" indent="0" algn="ctr">
              <a:buNone/>
            </a:pPr>
            <a:r>
              <a:rPr lang="en-US" sz="5600" b="1" dirty="0"/>
              <a:t>Next meeting March 11, 2021</a:t>
            </a:r>
          </a:p>
          <a:p>
            <a:pPr marL="11430" indent="0">
              <a:buNone/>
            </a:pPr>
            <a:r>
              <a:rPr lang="en-US" sz="5600" b="1" u="sng" dirty="0"/>
              <a:t>Announcements </a:t>
            </a:r>
          </a:p>
          <a:p>
            <a:pPr marL="11430" indent="0" algn="ctr">
              <a:buNone/>
            </a:pPr>
            <a:endParaRPr lang="en-US" sz="5600" b="1" dirty="0"/>
          </a:p>
          <a:p>
            <a:r>
              <a:rPr lang="en-US" sz="5600" b="1" dirty="0"/>
              <a:t>Introduction of New Employees</a:t>
            </a:r>
            <a:endParaRPr lang="en-US" sz="5600" dirty="0"/>
          </a:p>
          <a:p>
            <a:r>
              <a:rPr lang="en-US" sz="5600" b="1" dirty="0"/>
              <a:t>Future Business Manager Meetings</a:t>
            </a:r>
            <a:endParaRPr lang="en-US" sz="5600" dirty="0"/>
          </a:p>
          <a:p>
            <a:pPr lvl="1"/>
            <a:r>
              <a:rPr lang="en-US" sz="5600" b="1" dirty="0"/>
              <a:t>Solicit input on future meeting topics</a:t>
            </a:r>
            <a:endParaRPr lang="en-US" sz="5600" dirty="0"/>
          </a:p>
          <a:p>
            <a:pPr lvl="1"/>
            <a:r>
              <a:rPr lang="en-US" sz="5600" b="1" u="sng" dirty="0">
                <a:hlinkClick r:id="rId2"/>
              </a:rPr>
              <a:t>budgetoffice@slu.edu</a:t>
            </a:r>
            <a:r>
              <a:rPr lang="en-US" sz="5600" dirty="0"/>
              <a:t> </a:t>
            </a:r>
            <a:endParaRPr lang="en-US" sz="5600" b="1" dirty="0"/>
          </a:p>
          <a:p>
            <a:pPr marL="11430" indent="0">
              <a:buNone/>
            </a:pPr>
            <a:endParaRPr lang="en-US" sz="5600" b="1" dirty="0"/>
          </a:p>
          <a:p>
            <a:r>
              <a:rPr lang="en-US" sz="5600" b="1" dirty="0"/>
              <a:t>Updates from the Following Areas </a:t>
            </a:r>
          </a:p>
          <a:p>
            <a:pPr marL="9715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5600" b="1" dirty="0"/>
              <a:t> Business Services </a:t>
            </a:r>
            <a:r>
              <a:rPr lang="en-US" sz="5600" b="1" dirty="0" err="1"/>
              <a:t>Agiloft</a:t>
            </a:r>
            <a:r>
              <a:rPr lang="en-US" sz="5600" b="1" dirty="0"/>
              <a:t> Updates – Ellen Borowiak, Manager</a:t>
            </a:r>
            <a:endParaRPr lang="en-US" sz="5600" dirty="0"/>
          </a:p>
          <a:p>
            <a:pPr marL="9715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5600" b="1" dirty="0"/>
              <a:t>Housing &amp; Residence Life - Manisha Ford-Thomas, Director</a:t>
            </a:r>
            <a:endParaRPr lang="en-US" sz="5600" dirty="0"/>
          </a:p>
          <a:p>
            <a:pPr marL="9715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5600" b="1" dirty="0"/>
              <a:t> HR Updates - Mickey Luna, Vice President</a:t>
            </a:r>
            <a:endParaRPr lang="en-US" sz="5600" dirty="0"/>
          </a:p>
          <a:p>
            <a:pPr marL="9715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5600" b="1" dirty="0"/>
              <a:t> ITS Updates – Tim Murphy, AVP User Services</a:t>
            </a:r>
            <a:endParaRPr lang="en-US" sz="5600" dirty="0"/>
          </a:p>
          <a:p>
            <a:pPr marL="9715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5600" b="1" dirty="0"/>
              <a:t> </a:t>
            </a:r>
            <a:r>
              <a:rPr lang="en-US" sz="5600" b="1" dirty="0" err="1"/>
              <a:t>SLUCare</a:t>
            </a:r>
            <a:r>
              <a:rPr lang="en-US" sz="5600" b="1" dirty="0"/>
              <a:t> Updates – Tara Thomason, Director</a:t>
            </a:r>
            <a:endParaRPr lang="en-US" sz="5600" dirty="0"/>
          </a:p>
          <a:p>
            <a:pPr marL="971550" lvl="2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5600" b="1" dirty="0"/>
              <a:t>Workday Report Demonstration – Brianne Burcke, Assistant Controller &amp; Director; Crystal Santa Cruz, Application Systems Analyst </a:t>
            </a:r>
            <a:endParaRPr lang="en-US" sz="5600" dirty="0"/>
          </a:p>
          <a:p>
            <a:endParaRPr lang="en-US" sz="2800" dirty="0"/>
          </a:p>
          <a:p>
            <a:endParaRPr lang="en-US" sz="2800" dirty="0"/>
          </a:p>
          <a:p>
            <a:pPr lvl="7"/>
            <a:endParaRPr lang="en-US" sz="100" dirty="0"/>
          </a:p>
          <a:p>
            <a:pPr lvl="7"/>
            <a:r>
              <a:rPr lang="en-US" sz="100" dirty="0"/>
              <a:t/>
            </a:r>
            <a:br>
              <a:rPr lang="en-US" sz="100" dirty="0"/>
            </a:br>
            <a:r>
              <a:rPr lang="en-US" sz="100" dirty="0"/>
              <a:t/>
            </a:r>
            <a:br>
              <a:rPr lang="en-US" sz="100" dirty="0"/>
            </a:br>
            <a:r>
              <a:rPr lang="en-US" sz="100" dirty="0"/>
              <a:t/>
            </a:r>
            <a:br>
              <a:rPr lang="en-US" sz="100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Google Shape;90;p14">
            <a:extLst>
              <a:ext uri="{FF2B5EF4-FFF2-40B4-BE49-F238E27FC236}">
                <a16:creationId xmlns:a16="http://schemas.microsoft.com/office/drawing/2014/main" xmlns="" id="{5389BE6C-2CDD-4210-BEA6-F29D32D2D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563" y="228600"/>
            <a:ext cx="10871200" cy="9906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70C0"/>
              </a:buClr>
              <a:buSzPts val="4400"/>
            </a:pPr>
            <a:r>
              <a:rPr lang="en-US" b="1" i="1" dirty="0">
                <a:solidFill>
                  <a:srgbClr val="0070C0"/>
                </a:solidFill>
              </a:rPr>
              <a:t>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01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981200" y="189577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70C0"/>
              </a:buClr>
              <a:buSzPts val="4400"/>
            </a:pPr>
            <a:r>
              <a:rPr lang="en-US" b="1" i="1" dirty="0" smtClean="0">
                <a:solidFill>
                  <a:srgbClr val="0070C0"/>
                </a:solidFill>
              </a:rPr>
              <a:t>HR Agenda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981200" y="1923246"/>
            <a:ext cx="8229600" cy="481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82600">
              <a:spcBef>
                <a:spcPts val="0"/>
              </a:spcBef>
              <a:buSzPts val="4000"/>
              <a:buChar char="-"/>
            </a:pPr>
            <a:r>
              <a:rPr lang="en-US" sz="4000"/>
              <a:t>Review Termination/ Job Change Process</a:t>
            </a:r>
            <a:endParaRPr sz="4000"/>
          </a:p>
          <a:p>
            <a:pPr indent="-482600">
              <a:spcBef>
                <a:spcPts val="0"/>
              </a:spcBef>
              <a:buSzPts val="4000"/>
              <a:buChar char="-"/>
            </a:pPr>
            <a:r>
              <a:rPr lang="en-US" sz="4000"/>
              <a:t>I-9 Process Painpoints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5673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b="1" i="1">
                <a:solidFill>
                  <a:srgbClr val="0070C0"/>
                </a:solidFill>
              </a:rPr>
              <a:t>Hiring/Terminations Q&amp;A</a:t>
            </a:r>
            <a:endParaRPr b="1" i="1">
              <a:solidFill>
                <a:srgbClr val="0070C0"/>
              </a:solidFill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1981200" y="158862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 b="1">
                <a:solidFill>
                  <a:srgbClr val="000000"/>
                </a:solidFill>
              </a:rPr>
              <a:t>When do I need to create a new position?</a:t>
            </a:r>
            <a:endParaRPr sz="1400" b="1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>
                <a:solidFill>
                  <a:srgbClr val="000000"/>
                </a:solidFill>
              </a:rPr>
              <a:t>New positions are needed when a new role is created in the department.</a:t>
            </a:r>
            <a:endParaRPr sz="14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endParaRPr sz="14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 b="1">
                <a:solidFill>
                  <a:srgbClr val="000000"/>
                </a:solidFill>
              </a:rPr>
              <a:t>When do I need to create a job requisition to post the new position?  </a:t>
            </a:r>
            <a:endParaRPr sz="1400" b="1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>
                <a:solidFill>
                  <a:srgbClr val="000000"/>
                </a:solidFill>
              </a:rPr>
              <a:t>A requisition is needed if you are going to gather applicants through a competitive interviewing process. It may also be necessary if a volunteer is converting to a paid employee.  </a:t>
            </a:r>
            <a:endParaRPr sz="14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endParaRPr sz="14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 b="1">
                <a:solidFill>
                  <a:srgbClr val="000000"/>
                </a:solidFill>
              </a:rPr>
              <a:t>If an internal candidate applies to the requisition, do I proceed with hiring them through the requisition or do I start a job change on that employee? </a:t>
            </a:r>
            <a:endParaRPr sz="1400" b="1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>
                <a:solidFill>
                  <a:srgbClr val="000000"/>
                </a:solidFill>
              </a:rPr>
              <a:t>In this instance, you should complete the hiring process. When Human Resources kicks off the offer/hire process, it will automatically result in a job change.</a:t>
            </a:r>
            <a:endParaRPr sz="14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endParaRPr sz="140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 b="1">
                <a:solidFill>
                  <a:srgbClr val="000000"/>
                </a:solidFill>
              </a:rPr>
              <a:t>When should I do a job change/promotion? </a:t>
            </a:r>
            <a:endParaRPr sz="1400" b="1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ts val="3200"/>
              <a:buNone/>
            </a:pPr>
            <a:r>
              <a:rPr lang="en-US" sz="1400">
                <a:solidFill>
                  <a:srgbClr val="000000"/>
                </a:solidFill>
              </a:rPr>
              <a:t>Job Changes should be processed for in-line promotions, demotions, changes in role, FTE. Examples are full-time employee dropping to part time or faculty member taking on administrative responsibilities </a:t>
            </a:r>
            <a:endParaRPr sz="1400">
              <a:solidFill>
                <a:srgbClr val="000000"/>
              </a:solidFill>
            </a:endParaRPr>
          </a:p>
          <a:p>
            <a:pPr marL="342900" indent="-139700">
              <a:spcBef>
                <a:spcPts val="640"/>
              </a:spcBef>
              <a:buSzPts val="3200"/>
              <a:buNone/>
            </a:pPr>
            <a:endParaRPr/>
          </a:p>
          <a:p>
            <a:pPr marL="342900" indent="-139700">
              <a:spcBef>
                <a:spcPts val="640"/>
              </a:spcBef>
              <a:buSzPts val="3200"/>
              <a:buNone/>
            </a:pPr>
            <a:endParaRPr/>
          </a:p>
          <a:p>
            <a:pPr marL="342900" indent="-139700">
              <a:spcBef>
                <a:spcPts val="640"/>
              </a:spcBef>
              <a:buSzPts val="3200"/>
              <a:buNone/>
            </a:pPr>
            <a:endParaRPr>
              <a:solidFill>
                <a:srgbClr val="0070C0"/>
              </a:solidFill>
            </a:endParaRPr>
          </a:p>
          <a:p>
            <a:pPr marL="0" indent="0">
              <a:spcBef>
                <a:spcPts val="640"/>
              </a:spcBef>
              <a:buSzPts val="3200"/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17943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1981200" y="189577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b="1" i="1">
                <a:solidFill>
                  <a:srgbClr val="0070C0"/>
                </a:solidFill>
              </a:rPr>
              <a:t>Situational examples</a:t>
            </a:r>
            <a:endParaRPr b="1" i="1">
              <a:solidFill>
                <a:srgbClr val="0070C0"/>
              </a:solidFill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3723" y="5777951"/>
            <a:ext cx="3024130" cy="93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2016250" y="1669725"/>
            <a:ext cx="8194500" cy="4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Situations: </a:t>
            </a: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0200"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resigns to work for another organization </a:t>
            </a:r>
            <a:r>
              <a:rPr lang="en-US"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Termination process should be initiated. </a:t>
            </a: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0200"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is currently full-time, has resigned full-time role, and is moving to part-time</a:t>
            </a:r>
            <a:r>
              <a:rPr lang="en-US"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Job change to move to part time status should be initiated</a:t>
            </a: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0200"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Adjunct moving to full time position</a:t>
            </a:r>
            <a:r>
              <a:rPr lang="en-US"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adjunct should apply for the full-time position via an internal candidate application. When hired, the process will complete as a job change.</a:t>
            </a: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0200"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resigns from dept A to take role in dept B</a:t>
            </a:r>
            <a:r>
              <a:rPr lang="en-US"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dept A should not terminate the employee. Job change process initiated by HR through requisition hiring process to move employee</a:t>
            </a: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30200"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Full-time faculty member has applied for emeritus status before retirement</a:t>
            </a:r>
            <a:r>
              <a:rPr lang="en-US" sz="1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termination should be initiated and contingent worker contracted for the date following the termination. </a:t>
            </a:r>
            <a:endParaRPr sz="16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1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981200" y="189577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b="1" i="1">
                <a:solidFill>
                  <a:srgbClr val="0070C0"/>
                </a:solidFill>
              </a:rPr>
              <a:t>Common I-9 Pain Points</a:t>
            </a:r>
            <a:endParaRPr b="1" i="1">
              <a:solidFill>
                <a:srgbClr val="0070C0"/>
              </a:solidFill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3723" y="5777951"/>
            <a:ext cx="3024130" cy="93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1524000" y="1492650"/>
            <a:ext cx="95304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9250">
              <a:buClr>
                <a:srgbClr val="000000"/>
              </a:buClr>
              <a:buSzPts val="1900"/>
              <a:buFont typeface="Calibri"/>
              <a:buAutoNum type="arabicPeriod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Hire Date/Workday Entry 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Employees cannot attempt to complete the I-9 before the hire is successfully completed in Workday 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Hire Date must be the first day the employee will begin to work 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9250">
              <a:buClr>
                <a:srgbClr val="000000"/>
              </a:buClr>
              <a:buSzPts val="1900"/>
              <a:buFont typeface="Calibri"/>
              <a:buAutoNum type="arabicPeriod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Rehires 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Rehires between systems Banner &gt; Workday require a new I-9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Rehires within Workday &gt; Workday to not require a new I-9 within 3 years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9250">
              <a:buClr>
                <a:srgbClr val="000000"/>
              </a:buClr>
              <a:buSzPts val="1900"/>
              <a:buFont typeface="Calibri"/>
              <a:buAutoNum type="arabicPeriod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Out-of-State Hires/COVID Exceptions 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Must be in  Missouri, Illinois, Rhode Island, California, Colorado or Massachusetts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Cannot be used for locals employee, even if they will be working remotely</a:t>
            </a: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>
              <a:buClr>
                <a:srgbClr val="000000"/>
              </a:buClr>
            </a:pP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>
              <a:buClr>
                <a:srgbClr val="000000"/>
              </a:buClr>
            </a:pPr>
            <a:endParaRPr sz="19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1981200" y="189577"/>
            <a:ext cx="8229600" cy="1143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12" scaled="0"/>
          </a:gra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en-US" b="1" i="1">
                <a:solidFill>
                  <a:srgbClr val="0070C0"/>
                </a:solidFill>
              </a:rPr>
              <a:t>Common I-9 Pain Points</a:t>
            </a:r>
            <a:endParaRPr b="1" i="1">
              <a:solidFill>
                <a:srgbClr val="0070C0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3723" y="5777951"/>
            <a:ext cx="3024130" cy="93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1524000" y="1492650"/>
            <a:ext cx="88905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9250">
              <a:buClr>
                <a:srgbClr val="000000"/>
              </a:buClr>
              <a:buSzPts val="1900"/>
              <a:buFont typeface="Calibri"/>
              <a:buAutoNum type="arabicPeriod" startAt="4"/>
            </a:pPr>
            <a:r>
              <a:rPr lang="en-US" sz="1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Process Issues </a:t>
            </a:r>
            <a:endParaRPr sz="1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Employees should be notified of the I-9 requirement during the offer</a:t>
            </a:r>
            <a:endParaRPr sz="1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Managers/Business Managers should be utilizing the templates in the 8/3/20 communication </a:t>
            </a:r>
            <a:endParaRPr sz="1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>
              <a:buClr>
                <a:srgbClr val="000000"/>
              </a:buClr>
              <a:buSzPts val="1900"/>
              <a:buFont typeface="Calibri"/>
              <a:buChar char="○"/>
            </a:pPr>
            <a:r>
              <a:rPr lang="en-US" sz="19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Employees must be authorized to work in the US</a:t>
            </a:r>
            <a:endParaRPr sz="1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Reminder: Section 1 of the I-9 should be completed on or before the </a:t>
            </a:r>
            <a:r>
              <a:rPr lang="en-US" sz="2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of work</a:t>
            </a:r>
            <a:r>
              <a:rPr lang="en-US" sz="2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piece done in Workday and needs to be completed before Section 2 can be started. </a:t>
            </a:r>
            <a:endParaRPr sz="2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Section 2 of the I-9 must be completed by the </a:t>
            </a:r>
            <a:r>
              <a:rPr lang="en-US" sz="20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third </a:t>
            </a: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of work. Due to COVID-19, we are scheduling appointments with employees who need to complete the I-9. </a:t>
            </a:r>
            <a:endParaRPr sz="2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buClr>
                <a:srgbClr val="000000"/>
              </a:buClr>
              <a:buSzPts val="2000"/>
              <a:buFont typeface="Calibri"/>
              <a:buChar char="○"/>
            </a:pPr>
            <a:r>
              <a:rPr lang="en-US"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Employees will receive a certificate showing they completed the I-9 and managers should not allow people to work if they do not the certificate. </a:t>
            </a:r>
            <a:endParaRPr sz="2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6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B3BF3-5CAE-084F-82CB-885F825E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Working Remote – </a:t>
            </a:r>
            <a:r>
              <a:rPr lang="en-US" sz="4000" dirty="0" err="1"/>
              <a:t>GlobalProtect</a:t>
            </a:r>
            <a:r>
              <a:rPr lang="en-US" sz="4000" dirty="0"/>
              <a:t> VPN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7229B-B556-A84C-A00B-041222596B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4136136" cy="441960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r>
              <a:rPr lang="en-US" sz="2800" dirty="0">
                <a:latin typeface="Calibri"/>
                <a:cs typeface="Calibri"/>
                <a:hlinkClick r:id="rId3"/>
              </a:rPr>
              <a:t>Connecting with GlobalProtect VPN</a:t>
            </a:r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cs typeface="Calibri"/>
              </a:rPr>
              <a:t>a secure way to access specific SLU systems and services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From your SLU owned device or your own personal computer</a:t>
            </a:r>
          </a:p>
          <a:p>
            <a:r>
              <a:rPr lang="en-US" sz="2800" dirty="0"/>
              <a:t>Why?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Access to specific apps labeled “On Campus Only” with MySLU.slu.edu</a:t>
            </a:r>
          </a:p>
          <a:p>
            <a:pPr lvl="1"/>
            <a:r>
              <a:rPr lang="en-US" sz="2000" dirty="0"/>
              <a:t>Allows you to receive application and security updates via the SLU network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000" dirty="0"/>
          </a:p>
          <a:p>
            <a:pPr marL="2514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6A88A9-BDA0-43F0-8F57-648B788B1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819275"/>
            <a:ext cx="71056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B3BF3-5CAE-084F-82CB-885F825E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Working Remote – Zoom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7229B-B556-A84C-A00B-041222596B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6726936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hlinkClick r:id="rId3"/>
              </a:rPr>
              <a:t>Zoom Tips at SLU ATC</a:t>
            </a:r>
            <a:endParaRPr lang="en-US" sz="2800" dirty="0"/>
          </a:p>
          <a:p>
            <a:pPr lvl="1"/>
            <a:r>
              <a:rPr lang="en-US" sz="2000" dirty="0"/>
              <a:t>Quick Start Guide</a:t>
            </a:r>
          </a:p>
          <a:p>
            <a:pPr lvl="1"/>
            <a:r>
              <a:rPr lang="en-US" sz="2000" dirty="0"/>
              <a:t>Recording Meetings</a:t>
            </a:r>
          </a:p>
          <a:p>
            <a:pPr lvl="1"/>
            <a:r>
              <a:rPr lang="en-US" sz="2000" dirty="0"/>
              <a:t>Sharing Content</a:t>
            </a:r>
          </a:p>
          <a:p>
            <a:pPr lvl="1"/>
            <a:r>
              <a:rPr lang="en-US" sz="2000" dirty="0"/>
              <a:t>Waiting Rooms</a:t>
            </a:r>
          </a:p>
          <a:p>
            <a:pPr lvl="1"/>
            <a:r>
              <a:rPr lang="en-US" sz="2000" dirty="0"/>
              <a:t>Securing Zoom Meetings</a:t>
            </a:r>
            <a:endParaRPr lang="en-US" sz="2000" dirty="0">
              <a:hlinkClick r:id="rId4"/>
            </a:endParaRPr>
          </a:p>
          <a:p>
            <a:r>
              <a:rPr lang="en-US" sz="2800" dirty="0">
                <a:hlinkClick r:id="rId4"/>
              </a:rPr>
              <a:t>Tips for Improving Your Zoom Experience</a:t>
            </a:r>
            <a:endParaRPr lang="en-US" sz="2800" dirty="0"/>
          </a:p>
          <a:p>
            <a:pPr lvl="1"/>
            <a:r>
              <a:rPr lang="en-US" sz="2000" dirty="0"/>
              <a:t>Network Bandwidth</a:t>
            </a:r>
          </a:p>
          <a:p>
            <a:pPr lvl="1"/>
            <a:r>
              <a:rPr lang="en-US" sz="2000" dirty="0"/>
              <a:t>Turn Off Video</a:t>
            </a:r>
          </a:p>
          <a:p>
            <a:pPr lvl="1"/>
            <a:r>
              <a:rPr lang="en-US" sz="2000" dirty="0"/>
              <a:t>Check your Internet Speed</a:t>
            </a:r>
          </a:p>
          <a:p>
            <a:pPr lvl="1"/>
            <a:r>
              <a:rPr lang="en-US" sz="2000" dirty="0"/>
              <a:t>Wired Connectivity</a:t>
            </a:r>
          </a:p>
          <a:p>
            <a:pPr lvl="1"/>
            <a:r>
              <a:rPr lang="en-US" sz="2000" dirty="0"/>
              <a:t>Use a headset &amp; mute when not actively speaking</a:t>
            </a:r>
          </a:p>
          <a:p>
            <a:r>
              <a:rPr lang="en-US" sz="2800" dirty="0">
                <a:hlinkClick r:id="rId5"/>
              </a:rPr>
              <a:t>Zoom Chat</a:t>
            </a:r>
            <a:endParaRPr lang="en-US" sz="2800" dirty="0"/>
          </a:p>
          <a:p>
            <a:pPr lvl="1"/>
            <a:r>
              <a:rPr lang="en-US" sz="2000" dirty="0"/>
              <a:t>Similar to Skype – “Starred” Contacts</a:t>
            </a:r>
          </a:p>
          <a:p>
            <a:pPr lvl="1"/>
            <a:r>
              <a:rPr lang="en-US" sz="2000" dirty="0"/>
              <a:t>Desktop and Mobile Applications</a:t>
            </a:r>
          </a:p>
          <a:p>
            <a:pPr lvl="1"/>
            <a:r>
              <a:rPr lang="en-US" sz="2000" dirty="0"/>
              <a:t>Efficient way to do a “remote drive by”</a:t>
            </a:r>
          </a:p>
          <a:p>
            <a:pPr lvl="1"/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000" dirty="0"/>
          </a:p>
          <a:p>
            <a:pPr marL="2514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51A3A7-C581-49E4-B9E6-CF739B025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1687914"/>
            <a:ext cx="5911046" cy="424417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41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Logo 2015 FULL PPT Template-USE THIS">
  <a:themeElements>
    <a:clrScheme name="SLU">
      <a:dk1>
        <a:sysClr val="windowText" lastClr="000000"/>
      </a:dk1>
      <a:lt1>
        <a:sysClr val="window" lastClr="FFFFFF"/>
      </a:lt1>
      <a:dk2>
        <a:srgbClr val="003DA5"/>
      </a:dk2>
      <a:lt2>
        <a:srgbClr val="C8C9C7"/>
      </a:lt2>
      <a:accent1>
        <a:srgbClr val="003B5C"/>
      </a:accent1>
      <a:accent2>
        <a:srgbClr val="5BC2E7"/>
      </a:accent2>
      <a:accent3>
        <a:srgbClr val="8FD6BD"/>
      </a:accent3>
      <a:accent4>
        <a:srgbClr val="FFC72C"/>
      </a:accent4>
      <a:accent5>
        <a:srgbClr val="ED8B00"/>
      </a:accent5>
      <a:accent6>
        <a:srgbClr val="3F3F3F"/>
      </a:accent6>
      <a:hlink>
        <a:srgbClr val="003DA5"/>
      </a:hlink>
      <a:folHlink>
        <a:srgbClr val="5BC2E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U_OS4-3">
  <a:themeElements>
    <a:clrScheme name="Custom 4">
      <a:dk1>
        <a:sysClr val="windowText" lastClr="000000"/>
      </a:dk1>
      <a:lt1>
        <a:srgbClr val="DDDDDD"/>
      </a:lt1>
      <a:dk2>
        <a:srgbClr val="FFFFFF"/>
      </a:dk2>
      <a:lt2>
        <a:srgbClr val="FFFFFF"/>
      </a:lt2>
      <a:accent1>
        <a:srgbClr val="19459C"/>
      </a:accent1>
      <a:accent2>
        <a:srgbClr val="FFFFFF"/>
      </a:accent2>
      <a:accent3>
        <a:srgbClr val="CC0000"/>
      </a:accent3>
      <a:accent4>
        <a:srgbClr val="B2B2B2"/>
      </a:accent4>
      <a:accent5>
        <a:srgbClr val="777777"/>
      </a:accent5>
      <a:accent6>
        <a:srgbClr val="333333"/>
      </a:accent6>
      <a:hlink>
        <a:srgbClr val="000000"/>
      </a:hlink>
      <a:folHlink>
        <a:srgbClr val="CC0000"/>
      </a:folHlink>
    </a:clrScheme>
    <a:fontScheme name="SLU_OS4-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lIns="36000" tIns="36000" rIns="36000" bIns="36000" rtlCol="0" anchor="ctr"/>
      <a:lstStyle>
        <a:defPPr algn="ctr">
          <a:defRPr sz="20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U_OS4-3" id="{AE8B1B5C-4354-43E4-9A2F-2BBE552DA67C}" vid="{73926347-A470-4D4F-94DD-2D6F59028843}"/>
    </a:ext>
  </a:extLst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415006CB6394F9C79D5CDF9C99341" ma:contentTypeVersion="12" ma:contentTypeDescription="Create a new document." ma:contentTypeScope="" ma:versionID="ec6a5e4051921860fdb1a8261fccff2a">
  <xsd:schema xmlns:xsd="http://www.w3.org/2001/XMLSchema" xmlns:xs="http://www.w3.org/2001/XMLSchema" xmlns:p="http://schemas.microsoft.com/office/2006/metadata/properties" xmlns:ns3="8a94618d-2b34-4d8a-9ebb-4b1d5236db40" xmlns:ns4="310aa916-4b92-460d-8810-eb7053c76e63" targetNamespace="http://schemas.microsoft.com/office/2006/metadata/properties" ma:root="true" ma:fieldsID="2b3f0ab36f6b1dffa97204c280bff3bb" ns3:_="" ns4:_="">
    <xsd:import namespace="8a94618d-2b34-4d8a-9ebb-4b1d5236db40"/>
    <xsd:import namespace="310aa916-4b92-460d-8810-eb7053c76e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4618d-2b34-4d8a-9ebb-4b1d5236d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aa916-4b92-460d-8810-eb7053c76e6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85C7E6-46F6-436A-BC89-049E5F53B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94618d-2b34-4d8a-9ebb-4b1d5236db40"/>
    <ds:schemaRef ds:uri="310aa916-4b92-460d-8810-eb7053c76e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4B270A-847B-4D9A-BC26-39C58B246B76}">
  <ds:schemaRefs>
    <ds:schemaRef ds:uri="http://schemas.microsoft.com/office/2006/metadata/properties"/>
    <ds:schemaRef ds:uri="http://schemas.microsoft.com/office/2006/documentManagement/types"/>
    <ds:schemaRef ds:uri="310aa916-4b92-460d-8810-eb7053c76e6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8a94618d-2b34-4d8a-9ebb-4b1d5236db4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ED2F068-06DF-4377-84F7-009089C1F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Logo 2015 FULL PPT Template-USE THIS - Wide</Template>
  <TotalTime>25548</TotalTime>
  <Words>1167</Words>
  <Application>Microsoft Office PowerPoint</Application>
  <PresentationFormat>Widescreen</PresentationFormat>
  <Paragraphs>167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Calibri</vt:lpstr>
      <vt:lpstr>Courier New</vt:lpstr>
      <vt:lpstr>Marlett</vt:lpstr>
      <vt:lpstr>Rockwell</vt:lpstr>
      <vt:lpstr>Tw Cen MT</vt:lpstr>
      <vt:lpstr>Verdana</vt:lpstr>
      <vt:lpstr>Wingdings</vt:lpstr>
      <vt:lpstr>NEW Logo 2015 FULL PPT Template-USE THIS</vt:lpstr>
      <vt:lpstr>SLU_OS4-3</vt:lpstr>
      <vt:lpstr>10_Custom Design</vt:lpstr>
      <vt:lpstr>11_Custom Design</vt:lpstr>
      <vt:lpstr>12_Custom Design</vt:lpstr>
      <vt:lpstr>Custom Design</vt:lpstr>
      <vt:lpstr>2_Custom Design</vt:lpstr>
      <vt:lpstr>3_Custom Design</vt:lpstr>
      <vt:lpstr>4_Custom Design</vt:lpstr>
      <vt:lpstr>5_Custom Design</vt:lpstr>
      <vt:lpstr>1_Custom Design</vt:lpstr>
      <vt:lpstr> Business Manager Meeting </vt:lpstr>
      <vt:lpstr>Agenda</vt:lpstr>
      <vt:lpstr>HR Agenda</vt:lpstr>
      <vt:lpstr>Hiring/Terminations Q&amp;A</vt:lpstr>
      <vt:lpstr>Situational examples</vt:lpstr>
      <vt:lpstr>Common I-9 Pain Points</vt:lpstr>
      <vt:lpstr>Common I-9 Pain Points</vt:lpstr>
      <vt:lpstr>Working Remote – GlobalProtect VPN</vt:lpstr>
      <vt:lpstr>Working Remote – Zoom Tips</vt:lpstr>
      <vt:lpstr>Windows 10 Upgrades - Update</vt:lpstr>
      <vt:lpstr>PowerPoint Presentation</vt:lpstr>
      <vt:lpstr>Workday Reports Demo</vt:lpstr>
      <vt:lpstr>Workday Reports Demo</vt:lpstr>
      <vt:lpstr>Workday Reports Demo</vt:lpstr>
    </vt:vector>
  </TitlesOfParts>
  <Company>Saint Louis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Hoff</dc:creator>
  <cp:lastModifiedBy>Janet Strader</cp:lastModifiedBy>
  <cp:revision>213</cp:revision>
  <cp:lastPrinted>2018-11-27T23:55:11Z</cp:lastPrinted>
  <dcterms:created xsi:type="dcterms:W3CDTF">2018-05-17T20:49:53Z</dcterms:created>
  <dcterms:modified xsi:type="dcterms:W3CDTF">2020-09-11T17:18:12Z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0x010100E76415006CB6394F9C79D5CDF9C99341</vt:lpwstr>
  </property>
</Properties>
</file>